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475" r:id="rId2"/>
    <p:sldId id="477" r:id="rId3"/>
    <p:sldId id="478" r:id="rId4"/>
    <p:sldId id="479" r:id="rId5"/>
    <p:sldId id="481" r:id="rId6"/>
    <p:sldId id="482" r:id="rId7"/>
    <p:sldId id="483" r:id="rId8"/>
    <p:sldId id="484" r:id="rId9"/>
    <p:sldId id="485" r:id="rId10"/>
    <p:sldId id="486" r:id="rId11"/>
    <p:sldId id="487" r:id="rId12"/>
    <p:sldId id="488" r:id="rId13"/>
    <p:sldId id="489" r:id="rId14"/>
    <p:sldId id="472" r:id="rId15"/>
    <p:sldId id="491" r:id="rId16"/>
    <p:sldId id="492" r:id="rId17"/>
    <p:sldId id="493" r:id="rId18"/>
    <p:sldId id="494" r:id="rId19"/>
    <p:sldId id="495" r:id="rId20"/>
    <p:sldId id="496" r:id="rId21"/>
    <p:sldId id="497" r:id="rId22"/>
    <p:sldId id="498" r:id="rId23"/>
    <p:sldId id="499" r:id="rId24"/>
    <p:sldId id="517" r:id="rId25"/>
    <p:sldId id="500" r:id="rId26"/>
    <p:sldId id="501" r:id="rId27"/>
    <p:sldId id="502" r:id="rId28"/>
    <p:sldId id="503" r:id="rId29"/>
    <p:sldId id="504" r:id="rId30"/>
    <p:sldId id="505" r:id="rId31"/>
    <p:sldId id="506" r:id="rId32"/>
    <p:sldId id="507" r:id="rId33"/>
    <p:sldId id="508" r:id="rId34"/>
    <p:sldId id="509" r:id="rId35"/>
    <p:sldId id="510" r:id="rId36"/>
    <p:sldId id="511" r:id="rId37"/>
    <p:sldId id="512" r:id="rId38"/>
    <p:sldId id="513" r:id="rId39"/>
    <p:sldId id="514" r:id="rId40"/>
    <p:sldId id="474" r:id="rId41"/>
    <p:sldId id="372" r:id="rId42"/>
    <p:sldId id="461" r:id="rId43"/>
    <p:sldId id="465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99"/>
    <a:srgbClr val="FF66CC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1" autoAdjust="0"/>
    <p:restoredTop sz="66015" autoAdjust="0"/>
  </p:normalViewPr>
  <p:slideViewPr>
    <p:cSldViewPr snapToGrid="0">
      <p:cViewPr varScale="1">
        <p:scale>
          <a:sx n="72" d="100"/>
          <a:sy n="72" d="100"/>
        </p:scale>
        <p:origin x="1794" y="66"/>
      </p:cViewPr>
      <p:guideLst/>
    </p:cSldViewPr>
  </p:slideViewPr>
  <p:outlineViewPr>
    <p:cViewPr>
      <p:scale>
        <a:sx n="33" d="100"/>
        <a:sy n="33" d="100"/>
      </p:scale>
      <p:origin x="0" y="-676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41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72057-C776-4B96-A034-91FCAFAE0D17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20ED5-74FC-4363-8D84-2AE81B839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799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baseline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932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54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en-US" altLang="ko-KR" baseline="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548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834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046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50" baseline="0" dirty="0"/>
          </a:p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180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500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377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961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585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968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554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595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09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535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829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949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782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347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562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3504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37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465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96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4525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2379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9557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979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60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3064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623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6371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237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7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313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954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410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508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08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96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26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EF216-306A-448C-8AA8-CD9E2A65F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6D8656-5379-4F81-9390-7D4EA7A5A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3D5E7D-8635-480C-9242-9994820C9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DDB0A-EB78-45DD-81A5-FFC950F9CEF6}" type="datetime1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FCF6CF-FDFC-480B-BD1D-C1F774884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Yoon </a:t>
            </a:r>
            <a:r>
              <a:rPr lang="en-US" altLang="ko-KR" dirty="0" err="1"/>
              <a:t>Hyo</a:t>
            </a:r>
            <a:r>
              <a:rPr lang="en-US" altLang="ko-KR" dirty="0"/>
              <a:t>-Sun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721476"/>
            <a:ext cx="12192000" cy="1948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386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260E2-961A-47B5-B423-8D77BD84A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58642C-3E2B-409D-B7B9-8097E5CE4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454471-D8D3-4765-B9AF-12D6DA3A8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932F-1B6C-4FA1-87F9-EBBD2259476F}" type="datetime1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90C916-9F5D-4746-8F6D-B90E50D32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EDC969-1E32-4EBD-BCE6-7478D7CB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09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546B8F-E98B-45F6-8C22-122302329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243374-6662-4109-A189-19FFDF816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640C49-154A-4A48-A81C-7EC059DD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E896-FCB5-4E32-851A-E126A26A0C72}" type="datetime1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0CF0E8-58CB-440A-A9CA-A7071350B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23420-0971-49EE-AA54-F3D4CC37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473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60000">
            <a:off x="5557761" y="6505941"/>
            <a:ext cx="623392" cy="288031"/>
          </a:xfrm>
        </p:spPr>
        <p:txBody>
          <a:bodyPr/>
          <a:lstStyle>
            <a:lvl1pPr algn="ctr">
              <a:defRPr sz="1100" b="0" baseline="0">
                <a:solidFill>
                  <a:schemeClr val="tx1"/>
                </a:solidFill>
                <a:latin typeface="Georgia" pitchFamily="18" charset="0"/>
              </a:defRPr>
            </a:lvl1pPr>
          </a:lstStyle>
          <a:p>
            <a:fld id="{978A2BE0-ABC3-DD4B-AC85-24681D2C8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이등변 삼각형 7"/>
          <p:cNvSpPr/>
          <p:nvPr/>
        </p:nvSpPr>
        <p:spPr>
          <a:xfrm>
            <a:off x="11376587" y="563920"/>
            <a:ext cx="719403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2D79BCC-0497-4042-A35F-9BB3A4B0E5A2}"/>
              </a:ext>
            </a:extLst>
          </p:cNvPr>
          <p:cNvSpPr/>
          <p:nvPr/>
        </p:nvSpPr>
        <p:spPr>
          <a:xfrm>
            <a:off x="11376587" y="563920"/>
            <a:ext cx="719403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D50BD74-2568-4551-BCCB-9539A75A29E2}"/>
              </a:ext>
            </a:extLst>
          </p:cNvPr>
          <p:cNvSpPr/>
          <p:nvPr/>
        </p:nvSpPr>
        <p:spPr>
          <a:xfrm>
            <a:off x="11376587" y="563920"/>
            <a:ext cx="719403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03399B2E-D746-4085-B509-22446696F3A1}"/>
              </a:ext>
            </a:extLst>
          </p:cNvPr>
          <p:cNvSpPr/>
          <p:nvPr/>
        </p:nvSpPr>
        <p:spPr>
          <a:xfrm>
            <a:off x="11376587" y="563920"/>
            <a:ext cx="719403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75CF11DA-1DD0-4D13-A6DD-78584D5E010A}"/>
              </a:ext>
            </a:extLst>
          </p:cNvPr>
          <p:cNvSpPr/>
          <p:nvPr/>
        </p:nvSpPr>
        <p:spPr>
          <a:xfrm>
            <a:off x="11376587" y="563920"/>
            <a:ext cx="719403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54B07FD1-9DC7-4F5D-B243-5C63BE926C9B}"/>
              </a:ext>
            </a:extLst>
          </p:cNvPr>
          <p:cNvSpPr/>
          <p:nvPr/>
        </p:nvSpPr>
        <p:spPr>
          <a:xfrm>
            <a:off x="11400248" y="535705"/>
            <a:ext cx="719403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42ADE63-E3B0-4889-B77F-CE72B4D2B7B7}"/>
              </a:ext>
            </a:extLst>
          </p:cNvPr>
          <p:cNvCxnSpPr>
            <a:cxnSpLocks/>
          </p:cNvCxnSpPr>
          <p:nvPr userDrawn="1"/>
        </p:nvCxnSpPr>
        <p:spPr>
          <a:xfrm>
            <a:off x="0" y="834931"/>
            <a:ext cx="12095989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362328" y="1055715"/>
            <a:ext cx="11014259" cy="5325611"/>
          </a:xfrm>
        </p:spPr>
        <p:txBody>
          <a:bodyPr/>
          <a:lstStyle>
            <a:lvl1pPr marL="457200" indent="-457200">
              <a:lnSpc>
                <a:spcPct val="130000"/>
              </a:lnSpc>
              <a:buClr>
                <a:srgbClr val="006600"/>
              </a:buClr>
              <a:buFont typeface="+mj-lt"/>
              <a:buAutoNum type="arabicPeriod"/>
              <a:defRPr b="1"/>
            </a:lvl1pPr>
            <a:lvl2pPr>
              <a:lnSpc>
                <a:spcPct val="130000"/>
              </a:lnSpc>
              <a:defRPr b="1"/>
            </a:lvl2pPr>
            <a:lvl3pPr>
              <a:lnSpc>
                <a:spcPct val="130000"/>
              </a:lnSpc>
              <a:defRPr b="1"/>
            </a:lvl3pPr>
            <a:lvl4pPr>
              <a:lnSpc>
                <a:spcPct val="130000"/>
              </a:lnSpc>
              <a:defRPr b="1"/>
            </a:lvl4pPr>
            <a:lvl5pPr>
              <a:lnSpc>
                <a:spcPct val="130000"/>
              </a:lnSpc>
              <a:defRPr b="1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62328" y="192951"/>
            <a:ext cx="6789789" cy="538055"/>
          </a:xfrm>
        </p:spPr>
        <p:txBody>
          <a:bodyPr/>
          <a:lstStyle>
            <a:lvl1pPr>
              <a:defRPr>
                <a:solidFill>
                  <a:srgbClr val="0066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398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0B085-7761-4004-8C5C-C5FA9AEAC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365125"/>
            <a:ext cx="11399520" cy="954717"/>
          </a:xfrm>
        </p:spPr>
        <p:txBody>
          <a:bodyPr>
            <a:normAutofit/>
          </a:bodyPr>
          <a:lstStyle>
            <a:lvl1pPr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3FB300-2EA2-425A-97E4-A4F85751D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414732"/>
            <a:ext cx="11399520" cy="476223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 b="1"/>
            </a:lvl1pPr>
            <a:lvl2pPr marL="801688" indent="-344488">
              <a:lnSpc>
                <a:spcPct val="150000"/>
              </a:lnSpc>
              <a:buFont typeface="Wingdings" panose="05000000000000000000" pitchFamily="2" charset="2"/>
              <a:buChar char="ü"/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7DB76B-3349-4CEE-930C-15042A6D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6240" y="6356350"/>
            <a:ext cx="2743200" cy="365125"/>
          </a:xfrm>
        </p:spPr>
        <p:txBody>
          <a:bodyPr/>
          <a:lstStyle/>
          <a:p>
            <a:fld id="{83B657EC-CECE-4833-A32D-B461E928CE30}" type="datetime1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ED5FC-C92B-447E-9389-472C04EEF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B6C95D-A223-4902-9E86-E8BE8E74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41" y="182562"/>
            <a:ext cx="2743200" cy="365125"/>
          </a:xfrm>
        </p:spPr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1"/>
            <a:ext cx="12192000" cy="1825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635031"/>
            <a:ext cx="12192000" cy="2229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214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72328-F4B8-4D6E-8E18-4BD5C7AB8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E74165-D489-4A0E-BAB7-2264C4741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8D9E14-4F79-4E52-92F5-CB33A3A5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36A9C-B97F-4FA4-8C40-9FDB797CCA25}" type="datetime1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F9AD0D-6B66-4E99-89A3-7518C85BB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052CE0-836E-4850-A57A-74671B5A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207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FC284-80CA-4BB3-8069-AFC6F063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91BA8-B147-4FC8-9DEC-B98CFD63E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D49056-411B-4BCF-B2BF-418149FB7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332895-678D-40F8-9DBE-66C594280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24D9-EBA3-4755-9F72-C12948A12F73}" type="datetime1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FB282-9390-49EE-9CDC-1B521C3D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C0D284-B84C-40D3-863D-FB9BDB1A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7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5C1FC-9F82-471C-AFE5-0BE15500C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BA78E4-A49C-4AE2-9B6C-F996E5BB9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419FB8-3769-4E52-A225-3DF5D392E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2F32E5-478E-4D4F-9D9B-AAF8F06AF4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E40409-B7F3-4184-AFAB-FDE406802C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1C7924-7B53-4C52-8DA5-EC5A2F372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D4674-B353-4B82-A652-DD49248120B5}" type="datetime1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6A8B47-0A57-4BB6-B085-D2FDCE99D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837FB6-D870-456C-8930-2C9F1BBE9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90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20ADB-6EED-4AED-8346-C43627F7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BAB266-C070-4317-91EF-64567642D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683EF-C516-4FE4-9198-6BFE190154D5}" type="datetime1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323026-2416-4F1A-9589-FC9FE13E2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971E29-D979-42B3-AE08-A984C8BC9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04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082FEA-1FE0-4583-83F0-BCC9AC50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C5F9C-B4BD-438C-AE9F-385F4A279A6B}" type="datetime1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4D7FB3-DEE4-4256-87F7-929BE4C29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F656DE-1DD1-40A4-B2F9-E5770950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12192000" cy="2229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6676768"/>
            <a:ext cx="12192000" cy="2229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715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DA05C-6B25-4D20-96E7-0B70E546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34DBB-B10F-4097-A29D-6F70E105E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BB75B3-0EDC-4AC2-A9B2-BC2A1124BD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78A4D2-68BF-4386-8959-8F6D70A3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E084-B392-47ED-B2AF-C6627A0A3AB6}" type="datetime1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B8B661-A113-48FE-B550-E265EBCBA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E779DB-E9AF-4789-A560-0174B339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853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325F-8FF4-4886-93B7-69145E4AA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13E83A-15A4-4413-96DE-7E66C9BF5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2B3F4C-C996-4B61-B4B0-AEA139327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8614C-9482-43D0-B17D-8DD4EBF8E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1CFEE-FD81-4480-879E-E8FAAD0F5030}" type="datetime1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A610C-22EB-4E7A-8103-FA480A9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ED418B-0FF9-44A2-ADDE-4BCAD581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479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F3BB79-9A94-4F25-88B3-09A3573FA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AE5717-649A-462D-9A49-2BC1F49DF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EFA34-D871-417D-8425-D40B8907BC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DCB0A-D1A6-4BAF-9B25-DEF5DB33A71C}" type="datetime1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C2820-AD7D-4480-B106-16C778E75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01AD93-CB95-4A89-B35E-5AAD8EFB3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372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tmp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tmp"/><Relationship Id="rId4" Type="http://schemas.openxmlformats.org/officeDocument/2006/relationships/image" Target="../media/image30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t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tmp"/><Relationship Id="rId4" Type="http://schemas.openxmlformats.org/officeDocument/2006/relationships/image" Target="../media/image2.tm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tm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tmp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62100" y="1799618"/>
            <a:ext cx="9144000" cy="11423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rgbClr val="002060"/>
                </a:solidFill>
              </a:rPr>
              <a:t/>
            </a:r>
            <a:br>
              <a:rPr lang="en-US" altLang="ko-KR" b="1" dirty="0">
                <a:solidFill>
                  <a:srgbClr val="002060"/>
                </a:solidFill>
              </a:rPr>
            </a:br>
            <a:r>
              <a:rPr lang="ko-KR" altLang="en-US" b="1" dirty="0" err="1" smtClean="0">
                <a:solidFill>
                  <a:srgbClr val="00B0F0"/>
                </a:solidFill>
              </a:rPr>
              <a:t>파이썬</a:t>
            </a:r>
            <a:r>
              <a:rPr lang="en-US" altLang="ko-KR" b="1" dirty="0" smtClean="0">
                <a:solidFill>
                  <a:srgbClr val="FFC000"/>
                </a:solidFill>
              </a:rPr>
              <a:t>&amp;</a:t>
            </a:r>
            <a:r>
              <a:rPr lang="ko-KR" altLang="en-US" b="1" dirty="0" err="1" smtClean="0">
                <a:solidFill>
                  <a:srgbClr val="92D050"/>
                </a:solidFill>
              </a:rPr>
              <a:t>파이참</a:t>
            </a:r>
            <a:r>
              <a:rPr lang="ko-KR" altLang="en-US" b="1" dirty="0" smtClean="0">
                <a:solidFill>
                  <a:srgbClr val="92D050"/>
                </a:solidFill>
              </a:rPr>
              <a:t> </a:t>
            </a:r>
            <a:r>
              <a:rPr lang="ko-KR" altLang="en-US" b="1" dirty="0" smtClean="0">
                <a:solidFill>
                  <a:srgbClr val="002060"/>
                </a:solidFill>
              </a:rPr>
              <a:t>설치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CB61A8-A986-46D6-9423-47174BEB4DA0}"/>
              </a:ext>
            </a:extLst>
          </p:cNvPr>
          <p:cNvSpPr/>
          <p:nvPr/>
        </p:nvSpPr>
        <p:spPr>
          <a:xfrm>
            <a:off x="7581089" y="311285"/>
            <a:ext cx="4383932" cy="752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12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04"/>
    </mc:Choice>
    <mc:Fallback xmlns="">
      <p:transition spd="slow" advTm="2680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D640DE-D528-4103-82D3-C93300296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347" y="1063558"/>
            <a:ext cx="9549442" cy="51129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219053" y="4490705"/>
            <a:ext cx="547988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기본값을 그대로 두고 </a:t>
            </a:r>
            <a:r>
              <a:rPr lang="en-US" altLang="ko-KR" sz="2400" b="1" dirty="0"/>
              <a:t>Next</a:t>
            </a:r>
            <a:r>
              <a:rPr lang="ko-KR" altLang="en-US" sz="2400" b="1" dirty="0"/>
              <a:t>  누르세요</a:t>
            </a:r>
          </a:p>
        </p:txBody>
      </p:sp>
      <p:sp>
        <p:nvSpPr>
          <p:cNvPr id="2" name="타원 1"/>
          <p:cNvSpPr/>
          <p:nvPr/>
        </p:nvSpPr>
        <p:spPr>
          <a:xfrm>
            <a:off x="8103870" y="5406390"/>
            <a:ext cx="1291590" cy="868680"/>
          </a:xfrm>
          <a:prstGeom prst="ellipse">
            <a:avLst/>
          </a:prstGeom>
          <a:noFill/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87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96"/>
    </mc:Choice>
    <mc:Fallback xmlns="">
      <p:transition spd="slow" advTm="1489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319841" y="1457865"/>
            <a:ext cx="9540815" cy="4865298"/>
            <a:chOff x="1319841" y="1457865"/>
            <a:chExt cx="9540815" cy="4865298"/>
          </a:xfrm>
          <a:solidFill>
            <a:srgbClr val="FF0000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2B031D6-084E-4ACF-9DBB-EFFB187F7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47"/>
            <a:stretch/>
          </p:blipFill>
          <p:spPr>
            <a:xfrm>
              <a:off x="1319841" y="1457865"/>
              <a:ext cx="9540815" cy="4865298"/>
            </a:xfrm>
            <a:prstGeom prst="rect">
              <a:avLst/>
            </a:prstGeom>
            <a:grpFill/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C44A14-ABAE-494A-A8E9-05AA8DBE707A}"/>
                </a:ext>
              </a:extLst>
            </p:cNvPr>
            <p:cNvSpPr txBox="1"/>
            <p:nvPr/>
          </p:nvSpPr>
          <p:spPr>
            <a:xfrm>
              <a:off x="4220891" y="5027578"/>
              <a:ext cx="2274799" cy="33855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/>
                <a:t> </a:t>
              </a:r>
              <a:r>
                <a:rPr lang="en-US" altLang="ko-KR" sz="1600" b="1" dirty="0"/>
                <a:t>python_37</a:t>
              </a:r>
              <a:endParaRPr lang="ko-KR" altLang="en-US" sz="16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E9BCFC-B8F3-4810-9CD2-7F6B464D20F0}"/>
                </a:ext>
              </a:extLst>
            </p:cNvPr>
            <p:cNvSpPr txBox="1"/>
            <p:nvPr/>
          </p:nvSpPr>
          <p:spPr>
            <a:xfrm>
              <a:off x="9532188" y="5027579"/>
              <a:ext cx="448573" cy="369332"/>
            </a:xfrm>
            <a:prstGeom prst="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②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2C0AC7-FB22-464C-A990-59E604D48933}"/>
                </a:ext>
              </a:extLst>
            </p:cNvPr>
            <p:cNvSpPr txBox="1"/>
            <p:nvPr/>
          </p:nvSpPr>
          <p:spPr>
            <a:xfrm>
              <a:off x="8057072" y="5427688"/>
              <a:ext cx="421399" cy="375425"/>
            </a:xfrm>
            <a:prstGeom prst="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36A32D-816F-41C9-9E5C-DA094CABEADD}"/>
                </a:ext>
              </a:extLst>
            </p:cNvPr>
            <p:cNvSpPr txBox="1"/>
            <p:nvPr/>
          </p:nvSpPr>
          <p:spPr>
            <a:xfrm>
              <a:off x="6736286" y="2302813"/>
              <a:ext cx="399403" cy="375425"/>
            </a:xfrm>
            <a:prstGeom prst="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①</a:t>
              </a:r>
            </a:p>
          </p:txBody>
        </p:sp>
      </p:grpSp>
      <p:sp>
        <p:nvSpPr>
          <p:cNvPr id="12" name="타원 11"/>
          <p:cNvSpPr/>
          <p:nvPr/>
        </p:nvSpPr>
        <p:spPr>
          <a:xfrm>
            <a:off x="6683068" y="2237606"/>
            <a:ext cx="505838" cy="5058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13" name="타원 12"/>
          <p:cNvSpPr/>
          <p:nvPr/>
        </p:nvSpPr>
        <p:spPr>
          <a:xfrm>
            <a:off x="9503555" y="4921850"/>
            <a:ext cx="505838" cy="5058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14" name="타원 13"/>
          <p:cNvSpPr/>
          <p:nvPr/>
        </p:nvSpPr>
        <p:spPr>
          <a:xfrm>
            <a:off x="8018625" y="5362481"/>
            <a:ext cx="505838" cy="5058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319840" y="568214"/>
            <a:ext cx="9540815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로컬디스크</a:t>
            </a:r>
            <a:r>
              <a:rPr lang="en-US" altLang="ko-KR" sz="2400" b="1" dirty="0"/>
              <a:t>(C )</a:t>
            </a:r>
            <a:r>
              <a:rPr lang="ko-KR" altLang="en-US" sz="2400" b="1" dirty="0"/>
              <a:t>아래에 생성한 </a:t>
            </a:r>
            <a:r>
              <a:rPr lang="en-US" altLang="ko-KR" sz="2400" b="1" dirty="0"/>
              <a:t>python_37</a:t>
            </a:r>
            <a:r>
              <a:rPr lang="ko-KR" altLang="en-US" sz="2400" b="1" dirty="0"/>
              <a:t>폴더를 지정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주의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7" name="포인트가 5개인 별 16"/>
          <p:cNvSpPr/>
          <p:nvPr/>
        </p:nvSpPr>
        <p:spPr>
          <a:xfrm>
            <a:off x="10647028" y="613274"/>
            <a:ext cx="427254" cy="416605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86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45"/>
    </mc:Choice>
    <mc:Fallback xmlns="">
      <p:transition spd="slow" advTm="3844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6CC8E3-F621-4E15-AF9F-E7E8AFFD5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16" y="1400238"/>
            <a:ext cx="9540814" cy="4572378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0CB61A8-A986-46D6-9423-47174BEB4DA0}"/>
              </a:ext>
            </a:extLst>
          </p:cNvPr>
          <p:cNvSpPr/>
          <p:nvPr/>
        </p:nvSpPr>
        <p:spPr>
          <a:xfrm>
            <a:off x="7581089" y="311285"/>
            <a:ext cx="4383932" cy="752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152965" y="4778188"/>
            <a:ext cx="1434353" cy="439271"/>
          </a:xfrm>
          <a:prstGeom prst="rect">
            <a:avLst/>
          </a:prstGeom>
          <a:noFill/>
          <a:ln w="57150"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0731467" y="4778188"/>
            <a:ext cx="505838" cy="5058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9424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80"/>
    </mc:Choice>
    <mc:Fallback xmlns="">
      <p:transition spd="slow" advTm="1558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sz="4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설치 확인 </a:t>
            </a:r>
            <a:r>
              <a:rPr lang="en-US" altLang="ko-KR" sz="4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4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모든 앱</a:t>
            </a:r>
            <a:endParaRPr lang="ko-KR" altLang="en-US" sz="40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0793" y="1263460"/>
            <a:ext cx="3620189" cy="3715897"/>
            <a:chOff x="210793" y="1263460"/>
            <a:chExt cx="3620189" cy="3715897"/>
          </a:xfrm>
        </p:grpSpPr>
        <p:pic>
          <p:nvPicPr>
            <p:cNvPr id="4" name="그림 3" descr="화면 캡처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4" b="30539"/>
            <a:stretch/>
          </p:blipFill>
          <p:spPr>
            <a:xfrm>
              <a:off x="294152" y="1263460"/>
              <a:ext cx="3536830" cy="2743876"/>
            </a:xfrm>
            <a:prstGeom prst="rect">
              <a:avLst/>
            </a:prstGeom>
            <a:ln w="57150">
              <a:solidFill>
                <a:srgbClr val="0070C0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7DE45B9-9BC9-4AB0-83AE-26A913236FDC}"/>
                </a:ext>
              </a:extLst>
            </p:cNvPr>
            <p:cNvSpPr/>
            <p:nvPr/>
          </p:nvSpPr>
          <p:spPr>
            <a:xfrm>
              <a:off x="932506" y="1459450"/>
              <a:ext cx="1382814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Python 3.7</a:t>
              </a:r>
              <a:r>
                <a:rPr lang="ko-KR" altLang="en-US" b="1" dirty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DE45B9-9BC9-4AB0-83AE-26A913236FDC}"/>
                </a:ext>
              </a:extLst>
            </p:cNvPr>
            <p:cNvSpPr/>
            <p:nvPr/>
          </p:nvSpPr>
          <p:spPr>
            <a:xfrm>
              <a:off x="1010327" y="1945833"/>
              <a:ext cx="2337024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IDLE</a:t>
              </a:r>
              <a:r>
                <a:rPr lang="ko-KR" altLang="en-US" b="1" dirty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</a:p>
          </p:txBody>
        </p:sp>
        <p:sp>
          <p:nvSpPr>
            <p:cNvPr id="8" name="타원 7"/>
            <p:cNvSpPr/>
            <p:nvPr/>
          </p:nvSpPr>
          <p:spPr>
            <a:xfrm>
              <a:off x="1623913" y="1883043"/>
              <a:ext cx="457663" cy="494911"/>
            </a:xfrm>
            <a:prstGeom prst="ellipse">
              <a:avLst/>
            </a:prstGeom>
            <a:solidFill>
              <a:srgbClr val="FF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/>
                <a:t>1</a:t>
              </a:r>
              <a:endParaRPr lang="ko-KR" altLang="en-US" sz="32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10327" y="2510803"/>
              <a:ext cx="1724182" cy="2431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10327" y="2949633"/>
              <a:ext cx="2337024" cy="3685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99700" y="3513838"/>
              <a:ext cx="2820655" cy="3685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10793" y="4484446"/>
              <a:ext cx="457663" cy="494911"/>
            </a:xfrm>
            <a:prstGeom prst="ellipse">
              <a:avLst/>
            </a:prstGeom>
            <a:solidFill>
              <a:srgbClr val="FF66CC"/>
            </a:soli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/>
                <a:t>1</a:t>
              </a:r>
              <a:endParaRPr lang="ko-KR" altLang="en-US" sz="32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2792" y="4484446"/>
              <a:ext cx="2853447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클릭하여 </a:t>
              </a:r>
              <a:r>
                <a: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IDLE</a:t>
              </a:r>
              <a:r>
                <a: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실행</a:t>
              </a:r>
            </a:p>
          </p:txBody>
        </p:sp>
      </p:grpSp>
      <p:pic>
        <p:nvPicPr>
          <p:cNvPr id="15" name="그림 1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903" y="1828782"/>
            <a:ext cx="7192379" cy="3253772"/>
          </a:xfrm>
          <a:prstGeom prst="rect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4609720" y="1182451"/>
            <a:ext cx="517509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파이썬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버전 확인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5311003" y="1570383"/>
            <a:ext cx="340659" cy="312660"/>
          </a:xfrm>
          <a:prstGeom prst="straightConnector1">
            <a:avLst/>
          </a:prstGeom>
          <a:ln w="38100">
            <a:solidFill>
              <a:srgbClr val="FF6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39623" y="5423221"/>
            <a:ext cx="110897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IDLE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Integrated Development and Learning Environment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</a:t>
            </a:r>
            <a:b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약자로 “통합적 개발과 학습 </a:t>
            </a:r>
            <a:r>
              <a:rPr lang="ko-KR" altLang="en-US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환경”이라는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뜻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9707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59"/>
    </mc:Choice>
    <mc:Fallback xmlns="">
      <p:transition spd="slow" advTm="4535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 txBox="1">
            <a:spLocks/>
          </p:cNvSpPr>
          <p:nvPr/>
        </p:nvSpPr>
        <p:spPr>
          <a:xfrm>
            <a:off x="639520" y="509012"/>
            <a:ext cx="10350360" cy="11279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200" dirty="0"/>
          </a:p>
          <a:p>
            <a:pPr marL="0" indent="0">
              <a:buNone/>
            </a:pPr>
            <a:r>
              <a:rPr lang="ko-KR" altLang="en-US" sz="2400" dirty="0"/>
              <a:t> </a:t>
            </a:r>
            <a:r>
              <a:rPr lang="en-US" altLang="ko-KR" sz="2400" dirty="0">
                <a:sym typeface="Wingdings" panose="05000000000000000000" pitchFamily="2" charset="2"/>
              </a:rPr>
              <a:t>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사용자의 입력을 받을 수 있는 </a:t>
            </a:r>
            <a:r>
              <a:rPr lang="ko-KR" altLang="en-US" sz="2400" b="1" dirty="0">
                <a:solidFill>
                  <a:srgbClr val="4472C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프롬프트</a:t>
            </a:r>
            <a:r>
              <a:rPr lang="en-US" altLang="ko-KR" sz="2400" b="1" baseline="30000" dirty="0">
                <a:solidFill>
                  <a:srgbClr val="4472C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prompt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</a:t>
            </a:r>
            <a:r>
              <a:rPr lang="en-US" altLang="ko-KR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&gt;&gt;&gt;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표시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ko-KR" altLang="en-US" sz="2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362328" y="192951"/>
            <a:ext cx="8649150" cy="538055"/>
          </a:xfrm>
        </p:spPr>
        <p:txBody>
          <a:bodyPr>
            <a:normAutofit fontScale="90000"/>
          </a:bodyPr>
          <a:lstStyle/>
          <a:p>
            <a:r>
              <a:rPr lang="ko-KR" altLang="en-US" sz="4000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파이썬</a:t>
            </a:r>
            <a:r>
              <a:rPr lang="ko-KR" altLang="en-US" sz="4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인터프리터 사용해 보기</a:t>
            </a:r>
            <a:r>
              <a:rPr lang="ko-KR" altLang="en-US" sz="4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FC3F2C0E-DECA-BE08-E3A0-FE47C73700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3192" y="1826516"/>
            <a:ext cx="10432699" cy="2228649"/>
          </a:xfrm>
          <a:prstGeom prst="rect">
            <a:avLst/>
          </a:prstGeom>
        </p:spPr>
        <p:txBody>
          <a:bodyPr/>
          <a:lstStyle/>
          <a:p>
            <a:r>
              <a:rPr lang="ko-KR" altLang="en-US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파이썬에서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큰따옴표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...</a:t>
            </a:r>
            <a:r>
              <a:rPr lang="en-US" altLang="ko-KR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 작은따옴표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...')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둘러싸이면 텍스트 정보를 담은 </a:t>
            </a:r>
            <a:r>
              <a:rPr lang="ko-KR" altLang="en-US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문자열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된다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r>
              <a:rPr lang="en-US" altLang="ko-KR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lang="ko-KR" altLang="en-US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연산자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이용하여 다른 문자열을 덧붙이면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두 문자열이 </a:t>
            </a:r>
            <a:r>
              <a:rPr lang="ko-KR" altLang="en-US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연결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된다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문자열에서 </a:t>
            </a:r>
            <a:r>
              <a:rPr lang="en-US" altLang="ko-KR" sz="24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곱셈 기호를 사용하는 것은 </a:t>
            </a:r>
            <a:r>
              <a:rPr lang="ko-KR" altLang="en-US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반복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의미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39520" y="3574103"/>
            <a:ext cx="10892080" cy="3046988"/>
          </a:xfrm>
          <a:prstGeom prst="rect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&gt;&gt;&gt;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3+5</a:t>
            </a:r>
          </a:p>
          <a:p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</a:t>
            </a:r>
          </a:p>
          <a:p>
            <a:r>
              <a:rPr lang="en-US" altLang="ko-KR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&gt;&gt;&gt;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lang="en-US" altLang="ko-KR" sz="2400" b="1" dirty="0" err="1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hello"+'world</a:t>
            </a:r>
            <a:r>
              <a:rPr lang="en-US" altLang="ko-KR" sz="24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</a:p>
          <a:p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en-US" altLang="ko-KR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helloworld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</a:p>
          <a:p>
            <a:r>
              <a:rPr lang="en-US" altLang="ko-KR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&gt;&gt;&gt;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3*5</a:t>
            </a:r>
          </a:p>
          <a:p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15</a:t>
            </a:r>
          </a:p>
          <a:p>
            <a:r>
              <a:rPr lang="en-US" altLang="ko-KR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&gt;&gt;&gt;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"hello"*3</a:t>
            </a:r>
          </a:p>
          <a:p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en-US" altLang="ko-KR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hellohellohello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73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411"/>
    </mc:Choice>
    <mc:Fallback xmlns="">
      <p:transition spd="slow" advTm="9141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b="1" dirty="0" err="1">
                <a:solidFill>
                  <a:srgbClr val="FFC000"/>
                </a:solidFill>
              </a:rPr>
              <a:t>파</a:t>
            </a:r>
            <a:r>
              <a:rPr lang="ko-KR" altLang="en-US" sz="3600" b="1" dirty="0" err="1">
                <a:solidFill>
                  <a:srgbClr val="00B0F0"/>
                </a:solidFill>
              </a:rPr>
              <a:t>이</a:t>
            </a:r>
            <a:r>
              <a:rPr lang="ko-KR" altLang="en-US" sz="3600" b="1" dirty="0" err="1">
                <a:solidFill>
                  <a:srgbClr val="0070C0"/>
                </a:solidFill>
              </a:rPr>
              <a:t>참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3600" b="1" dirty="0">
                <a:solidFill>
                  <a:srgbClr val="002060"/>
                </a:solidFill>
              </a:rPr>
              <a:t>설치하기</a:t>
            </a:r>
            <a:endParaRPr lang="ko-KR" altLang="en-US" sz="36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7" name="그림 16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107" y="1040202"/>
            <a:ext cx="1743318" cy="1705213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8" name="내용 개체 틀 5"/>
          <p:cNvSpPr txBox="1">
            <a:spLocks/>
          </p:cNvSpPr>
          <p:nvPr/>
        </p:nvSpPr>
        <p:spPr>
          <a:xfrm>
            <a:off x="514728" y="1208115"/>
            <a:ext cx="11014259" cy="5325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Clr>
                <a:srgbClr val="006600"/>
              </a:buClr>
              <a:buFont typeface="+mj-lt"/>
              <a:buAutoNum type="arabicPeriod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파이참</a:t>
            </a:r>
            <a:r>
              <a:rPr lang="ko-KR" altLang="en-US" sz="2400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공식 홈페이지 </a:t>
            </a:r>
            <a:r>
              <a:rPr lang="en-US" altLang="ko-KR" sz="2400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www.jetbrains.com </a:t>
            </a:r>
            <a:endParaRPr lang="ko-KR" altLang="en-US" sz="2400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Font typeface="+mj-lt"/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Font typeface="+mj-lt"/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9" name="그림 18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20" y="1934816"/>
            <a:ext cx="7365038" cy="4261241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996449" y="4976843"/>
            <a:ext cx="1878402" cy="121921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폭발 1 20"/>
          <p:cNvSpPr/>
          <p:nvPr/>
        </p:nvSpPr>
        <p:spPr>
          <a:xfrm>
            <a:off x="1669877" y="5644341"/>
            <a:ext cx="653143" cy="460096"/>
          </a:xfrm>
          <a:prstGeom prst="irregularSeal1">
            <a:avLst/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592750" y="6346378"/>
            <a:ext cx="457663" cy="406891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3202813" y="6248346"/>
            <a:ext cx="6242746" cy="4783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무료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community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버전 다운로드</a:t>
            </a:r>
          </a:p>
        </p:txBody>
      </p:sp>
    </p:spTree>
    <p:extLst>
      <p:ext uri="{BB962C8B-B14F-4D97-AF65-F5344CB8AC3E}">
        <p14:creationId xmlns:p14="http://schemas.microsoft.com/office/powerpoint/2010/main" val="277244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684"/>
    </mc:Choice>
    <mc:Fallback xmlns="">
      <p:transition advTm="6768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"/>
          <a:stretch/>
        </p:blipFill>
        <p:spPr>
          <a:xfrm>
            <a:off x="1354347" y="1089498"/>
            <a:ext cx="9497683" cy="3605719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타원 2"/>
          <p:cNvSpPr/>
          <p:nvPr/>
        </p:nvSpPr>
        <p:spPr>
          <a:xfrm>
            <a:off x="5618060" y="3922235"/>
            <a:ext cx="3496757" cy="1101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6103188" y="5023672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59" y="4303102"/>
            <a:ext cx="2388592" cy="3921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3704" y="5952565"/>
            <a:ext cx="999429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다운받은 프로그램 위에서 오른쪽 마우스 </a:t>
            </a:r>
            <a:r>
              <a:rPr lang="en-US" altLang="ko-KR" sz="2400" b="1" dirty="0">
                <a:sym typeface="Wingdings" panose="05000000000000000000" pitchFamily="2" charset="2"/>
              </a:rPr>
              <a:t>  </a:t>
            </a:r>
            <a:r>
              <a:rPr lang="ko-KR" altLang="en-US" sz="2400" b="1" dirty="0">
                <a:solidFill>
                  <a:srgbClr val="FF3399"/>
                </a:solidFill>
                <a:sym typeface="Wingdings" panose="05000000000000000000" pitchFamily="2" charset="2"/>
              </a:rPr>
              <a:t>관리자</a:t>
            </a:r>
            <a:r>
              <a:rPr lang="ko-KR" altLang="en-US" sz="2400" b="1" dirty="0">
                <a:sym typeface="Wingdings" panose="05000000000000000000" pitchFamily="2" charset="2"/>
              </a:rPr>
              <a:t> </a:t>
            </a:r>
            <a:r>
              <a:rPr lang="ko-KR" altLang="en-US" sz="2400" b="1" dirty="0">
                <a:solidFill>
                  <a:srgbClr val="FF3399"/>
                </a:solidFill>
                <a:sym typeface="Wingdings" panose="05000000000000000000" pitchFamily="2" charset="2"/>
              </a:rPr>
              <a:t>권한</a:t>
            </a:r>
            <a:r>
              <a:rPr lang="ko-KR" altLang="en-US" sz="2400" b="1" dirty="0">
                <a:sym typeface="Wingdings" panose="05000000000000000000" pitchFamily="2" charset="2"/>
              </a:rPr>
              <a:t>으로 실행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615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97"/>
    </mc:Choice>
    <mc:Fallback xmlns="">
      <p:transition spd="slow" advTm="1909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2ED127-FB58-4749-80AA-5A839B066E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/>
          <a:stretch/>
        </p:blipFill>
        <p:spPr>
          <a:xfrm>
            <a:off x="166254" y="1294713"/>
            <a:ext cx="5929745" cy="4460620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3CCBE0-BA27-4847-B5A7-697D35E43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235" y="1294713"/>
            <a:ext cx="5603208" cy="4460620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sp>
        <p:nvSpPr>
          <p:cNvPr id="4" name="타원 3"/>
          <p:cNvSpPr/>
          <p:nvPr/>
        </p:nvSpPr>
        <p:spPr>
          <a:xfrm>
            <a:off x="3969327" y="5268191"/>
            <a:ext cx="976745" cy="675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9899072" y="5268190"/>
            <a:ext cx="976745" cy="675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27D738-5F4E-4A75-99F9-D5014AC5BDF6}"/>
              </a:ext>
            </a:extLst>
          </p:cNvPr>
          <p:cNvSpPr/>
          <p:nvPr/>
        </p:nvSpPr>
        <p:spPr>
          <a:xfrm>
            <a:off x="655707" y="529493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C211630-BFE1-493F-A4A2-3CE67A7B0B59}"/>
              </a:ext>
            </a:extLst>
          </p:cNvPr>
          <p:cNvSpPr/>
          <p:nvPr/>
        </p:nvSpPr>
        <p:spPr>
          <a:xfrm>
            <a:off x="6686856" y="529492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1530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13"/>
    </mc:Choice>
    <mc:Fallback xmlns="">
      <p:transition spd="slow" advTm="1331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E59603-0000-4EA0-92E8-AF47F54D8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7" y="1292934"/>
            <a:ext cx="5670832" cy="443910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33E5FC-9489-42AD-B607-576ACFCCE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205" y="1292934"/>
            <a:ext cx="5804033" cy="443910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4" name="타원 3"/>
          <p:cNvSpPr/>
          <p:nvPr/>
        </p:nvSpPr>
        <p:spPr>
          <a:xfrm>
            <a:off x="3906981" y="5174673"/>
            <a:ext cx="976745" cy="675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9860972" y="5174673"/>
            <a:ext cx="976745" cy="675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436418" y="2784764"/>
            <a:ext cx="529937" cy="17872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262746" y="2462646"/>
            <a:ext cx="457200" cy="9559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40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0"/>
    </mc:Choice>
    <mc:Fallback xmlns="">
      <p:transition spd="slow" advTm="2425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B1FED4-5DD4-4570-849C-4BAEDE5FB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09" y="1483778"/>
            <a:ext cx="5808654" cy="4477025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sp>
        <p:nvSpPr>
          <p:cNvPr id="4" name="타원 3"/>
          <p:cNvSpPr/>
          <p:nvPr/>
        </p:nvSpPr>
        <p:spPr>
          <a:xfrm>
            <a:off x="6546272" y="5392882"/>
            <a:ext cx="976745" cy="675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42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31"/>
    </mc:Choice>
    <mc:Fallback xmlns="">
      <p:transition spd="slow" advTm="1143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프로그래밍 언어도 많은 종류가 있고 프로그래머들은 각자에게 맞는 언어를 골라 사용한다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대표적인 언어는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파이썬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', '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자바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', 'C', 'C++', 'JavaScript'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것들이다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왜</a:t>
            </a:r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rgbClr val="FFC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</a:t>
            </a:r>
            <a:r>
              <a:rPr lang="ko-KR" altLang="en-US" sz="3600" b="1" dirty="0" err="1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</a:t>
            </a:r>
            <a:r>
              <a:rPr lang="ko-KR" altLang="en-US" sz="3600" b="1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썬</a:t>
            </a:r>
            <a:r>
              <a:rPr lang="ko-KR" altLang="en-US" sz="3600" b="1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일까</a:t>
            </a:r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sz="3600" b="1" dirty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101" y="2883933"/>
            <a:ext cx="4984711" cy="317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236"/>
    </mc:Choice>
    <mc:Fallback xmlns="">
      <p:transition advTm="3823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80657" y="1569028"/>
            <a:ext cx="2483426" cy="4218708"/>
            <a:chOff x="675411" y="803679"/>
            <a:chExt cx="2888671" cy="5285393"/>
          </a:xfrm>
        </p:grpSpPr>
        <p:pic>
          <p:nvPicPr>
            <p:cNvPr id="2" name="그림 1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362" y="803679"/>
              <a:ext cx="2398720" cy="5018375"/>
            </a:xfrm>
            <a:prstGeom prst="rect">
              <a:avLst/>
            </a:prstGeom>
          </p:spPr>
        </p:pic>
        <p:sp>
          <p:nvSpPr>
            <p:cNvPr id="6" name="타원 5"/>
            <p:cNvSpPr/>
            <p:nvPr/>
          </p:nvSpPr>
          <p:spPr>
            <a:xfrm>
              <a:off x="675411" y="4814135"/>
              <a:ext cx="1506680" cy="127493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290" y="1479218"/>
            <a:ext cx="5230474" cy="4095389"/>
          </a:xfrm>
          <a:prstGeom prst="rect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9" name="타원 8"/>
          <p:cNvSpPr/>
          <p:nvPr/>
        </p:nvSpPr>
        <p:spPr>
          <a:xfrm>
            <a:off x="9933708" y="5018810"/>
            <a:ext cx="976745" cy="675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631872" y="4868142"/>
            <a:ext cx="436419" cy="3013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2385" y="5292825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4" name="오른쪽 화살표 3"/>
          <p:cNvSpPr/>
          <p:nvPr/>
        </p:nvSpPr>
        <p:spPr>
          <a:xfrm>
            <a:off x="4124528" y="3526912"/>
            <a:ext cx="749029" cy="461428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697174" y="5240336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13" name="타원 12"/>
          <p:cNvSpPr/>
          <p:nvPr/>
        </p:nvSpPr>
        <p:spPr>
          <a:xfrm>
            <a:off x="10193248" y="5862906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639520" y="509012"/>
            <a:ext cx="10350360" cy="68076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Pycharm</a:t>
            </a:r>
            <a:r>
              <a:rPr lang="en-US" altLang="ko-KR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실행</a:t>
            </a:r>
            <a:r>
              <a:rPr lang="en-US" altLang="ko-KR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ko-KR" altLang="en-US" sz="32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34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92"/>
    </mc:Choice>
    <mc:Fallback xmlns="">
      <p:transition spd="slow" advTm="36492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" r="1131" b="1361"/>
          <a:stretch/>
        </p:blipFill>
        <p:spPr>
          <a:xfrm>
            <a:off x="2924356" y="1354348"/>
            <a:ext cx="6357276" cy="3810914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5" name="타원 4"/>
          <p:cNvSpPr/>
          <p:nvPr/>
        </p:nvSpPr>
        <p:spPr>
          <a:xfrm>
            <a:off x="6102994" y="4731785"/>
            <a:ext cx="976745" cy="675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645331" y="5273369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3124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93"/>
    </mc:Choice>
    <mc:Fallback xmlns="">
      <p:transition spd="slow" advTm="11993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9" y="881974"/>
            <a:ext cx="9055557" cy="5460460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타원 2"/>
          <p:cNvSpPr/>
          <p:nvPr/>
        </p:nvSpPr>
        <p:spPr>
          <a:xfrm>
            <a:off x="4769425" y="3283528"/>
            <a:ext cx="1600202" cy="11741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4847663" y="3612204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307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14"/>
    </mc:Choice>
    <mc:Fallback xmlns="">
      <p:transition spd="slow" advTm="19314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9986731" y="2485121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C3027E-E4DF-4423-9B09-4788F31E7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03" y="611239"/>
            <a:ext cx="8297723" cy="5679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96915" y="1386469"/>
            <a:ext cx="672511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Name 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  </a:t>
            </a:r>
            <a:r>
              <a:rPr lang="en-US" altLang="ko-KR" sz="2000" b="1" dirty="0" err="1" smtClean="0"/>
              <a:t>pythonProject</a:t>
            </a:r>
            <a:r>
              <a:rPr lang="en-US" altLang="ko-KR" sz="2000" b="1" dirty="0" smtClean="0"/>
              <a:t>  </a:t>
            </a:r>
            <a:r>
              <a:rPr lang="ko-KR" altLang="en-US" sz="2000" b="1" dirty="0"/>
              <a:t>글자를 지우고  </a:t>
            </a:r>
            <a:r>
              <a:rPr lang="en-US" altLang="ko-KR" sz="2000" b="1" dirty="0">
                <a:solidFill>
                  <a:srgbClr val="C00000"/>
                </a:solidFill>
              </a:rPr>
              <a:t>SW</a:t>
            </a:r>
            <a:r>
              <a:rPr lang="ko-KR" altLang="en-US" sz="2000" b="1" dirty="0"/>
              <a:t>이라 입력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75541" y="908588"/>
            <a:ext cx="69762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C00000"/>
                </a:solidFill>
              </a:rPr>
              <a:t>SW</a:t>
            </a:r>
            <a:endParaRPr lang="ko-KR" altLang="en-US" sz="2000" b="1" dirty="0"/>
          </a:p>
        </p:txBody>
      </p:sp>
      <p:sp>
        <p:nvSpPr>
          <p:cNvPr id="7" name="폭발 1 6"/>
          <p:cNvSpPr/>
          <p:nvPr/>
        </p:nvSpPr>
        <p:spPr>
          <a:xfrm>
            <a:off x="5473164" y="635698"/>
            <a:ext cx="789272" cy="750771"/>
          </a:xfrm>
          <a:prstGeom prst="irregularSeal1">
            <a:avLst/>
          </a:prstGeom>
          <a:solidFill>
            <a:srgbClr val="FF66CC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257306" y="631873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4099034" y="2869324"/>
            <a:ext cx="569135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9986730" y="5795880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p:sp>
        <p:nvSpPr>
          <p:cNvPr id="6" name="타원 5"/>
          <p:cNvSpPr/>
          <p:nvPr/>
        </p:nvSpPr>
        <p:spPr>
          <a:xfrm>
            <a:off x="8616881" y="5638089"/>
            <a:ext cx="1005145" cy="8104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90143" y="2978780"/>
            <a:ext cx="573188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C:\python_37\python.exe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0837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11"/>
    </mc:Choice>
    <mc:Fallback xmlns="">
      <p:transition spd="slow" advTm="35611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C9BCE3F7-33E2-4BAD-9FEF-5AF0FB1DE5C9}"/>
              </a:ext>
            </a:extLst>
          </p:cNvPr>
          <p:cNvSpPr/>
          <p:nvPr/>
        </p:nvSpPr>
        <p:spPr>
          <a:xfrm>
            <a:off x="9986731" y="2485121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15A0E5-5CAF-4F65-BF63-32A4CF678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03" y="611239"/>
            <a:ext cx="8297723" cy="56795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CF39DC-713A-43CF-8E64-97252D5B1CA2}"/>
              </a:ext>
            </a:extLst>
          </p:cNvPr>
          <p:cNvSpPr txBox="1"/>
          <p:nvPr/>
        </p:nvSpPr>
        <p:spPr>
          <a:xfrm>
            <a:off x="2896915" y="1386469"/>
            <a:ext cx="672511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Name </a:t>
            </a:r>
            <a:r>
              <a:rPr lang="en-US" altLang="ko-KR" sz="2000" b="1" dirty="0">
                <a:sym typeface="Wingdings" panose="05000000000000000000" pitchFamily="2" charset="2"/>
              </a:rPr>
              <a:t>  </a:t>
            </a:r>
            <a:r>
              <a:rPr lang="en-US" altLang="ko-KR" sz="2000" b="1" dirty="0" err="1"/>
              <a:t>pythonProject</a:t>
            </a:r>
            <a:r>
              <a:rPr lang="en-US" altLang="ko-KR" sz="2000" b="1" dirty="0"/>
              <a:t>  </a:t>
            </a:r>
            <a:r>
              <a:rPr lang="ko-KR" altLang="en-US" sz="2000" b="1" dirty="0"/>
              <a:t>글자를 지우고  </a:t>
            </a:r>
            <a:r>
              <a:rPr lang="en-US" altLang="ko-KR" sz="2000" b="1" dirty="0">
                <a:solidFill>
                  <a:srgbClr val="C00000"/>
                </a:solidFill>
              </a:rPr>
              <a:t>SW</a:t>
            </a:r>
            <a:r>
              <a:rPr lang="ko-KR" altLang="en-US" sz="2000" b="1" dirty="0"/>
              <a:t>이라 입력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BF0FD8-5869-442E-BD66-7F10CEAAEDF9}"/>
              </a:ext>
            </a:extLst>
          </p:cNvPr>
          <p:cNvSpPr txBox="1"/>
          <p:nvPr/>
        </p:nvSpPr>
        <p:spPr>
          <a:xfrm>
            <a:off x="4775541" y="908588"/>
            <a:ext cx="69762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</a:rPr>
              <a:t>SW</a:t>
            </a:r>
            <a:endParaRPr lang="ko-KR" altLang="en-US" sz="2000" b="1" dirty="0"/>
          </a:p>
        </p:txBody>
      </p:sp>
      <p:sp>
        <p:nvSpPr>
          <p:cNvPr id="14" name="폭발 1 13">
            <a:extLst>
              <a:ext uri="{FF2B5EF4-FFF2-40B4-BE49-F238E27FC236}">
                <a16:creationId xmlns:a16="http://schemas.microsoft.com/office/drawing/2014/main" id="{1F98AFDF-99E8-4EDB-94F8-AE3E965A877A}"/>
              </a:ext>
            </a:extLst>
          </p:cNvPr>
          <p:cNvSpPr/>
          <p:nvPr/>
        </p:nvSpPr>
        <p:spPr>
          <a:xfrm>
            <a:off x="5473164" y="635698"/>
            <a:ext cx="789272" cy="750771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0BFE699-A5E5-4CDF-85E2-7D2A082CA434}"/>
              </a:ext>
            </a:extLst>
          </p:cNvPr>
          <p:cNvSpPr/>
          <p:nvPr/>
        </p:nvSpPr>
        <p:spPr>
          <a:xfrm>
            <a:off x="6257306" y="631873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A571454-07FB-4C34-A8B0-755D3B604BBD}"/>
              </a:ext>
            </a:extLst>
          </p:cNvPr>
          <p:cNvCxnSpPr/>
          <p:nvPr/>
        </p:nvCxnSpPr>
        <p:spPr>
          <a:xfrm>
            <a:off x="4099034" y="2869324"/>
            <a:ext cx="569135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20314A0F-A7F6-4910-A40E-4016BD3D62BA}"/>
              </a:ext>
            </a:extLst>
          </p:cNvPr>
          <p:cNvSpPr/>
          <p:nvPr/>
        </p:nvSpPr>
        <p:spPr>
          <a:xfrm>
            <a:off x="9986730" y="5795880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7BC1D7E-CDF9-4F30-B453-F6D88E50D824}"/>
              </a:ext>
            </a:extLst>
          </p:cNvPr>
          <p:cNvSpPr/>
          <p:nvPr/>
        </p:nvSpPr>
        <p:spPr>
          <a:xfrm>
            <a:off x="8616881" y="5638089"/>
            <a:ext cx="1005145" cy="8104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B8C68B-7C8E-492F-B6C0-AD296D6D5E8C}"/>
              </a:ext>
            </a:extLst>
          </p:cNvPr>
          <p:cNvSpPr txBox="1"/>
          <p:nvPr/>
        </p:nvSpPr>
        <p:spPr>
          <a:xfrm>
            <a:off x="3890143" y="2978780"/>
            <a:ext cx="672511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C:\python_37\python.exe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683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11"/>
    </mc:Choice>
    <mc:Fallback xmlns="">
      <p:transition spd="slow" advTm="35611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07" y="1423358"/>
            <a:ext cx="7504981" cy="4655324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타원 2"/>
          <p:cNvSpPr/>
          <p:nvPr/>
        </p:nvSpPr>
        <p:spPr>
          <a:xfrm>
            <a:off x="4530435" y="4384964"/>
            <a:ext cx="311729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6691745" y="4301836"/>
            <a:ext cx="613065" cy="3948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51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94"/>
    </mc:Choice>
    <mc:Fallback xmlns="">
      <p:transition spd="slow" advTm="2119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85" y="1192305"/>
            <a:ext cx="9336166" cy="4428565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cxnSp>
        <p:nvCxnSpPr>
          <p:cNvPr id="7" name="직선 연결선 6"/>
          <p:cNvCxnSpPr/>
          <p:nvPr/>
        </p:nvCxnSpPr>
        <p:spPr>
          <a:xfrm>
            <a:off x="2241177" y="2590799"/>
            <a:ext cx="406997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639520" y="509012"/>
            <a:ext cx="10350360" cy="68076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</a:t>
            </a:r>
            <a:r>
              <a:rPr lang="en-US" altLang="ko-KR" sz="3200" b="1" dirty="0">
                <a:solidFill>
                  <a:srgbClr val="FF339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SW</a:t>
            </a:r>
            <a:r>
              <a:rPr lang="en-US" altLang="ko-KR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</a:t>
            </a:r>
            <a:r>
              <a:rPr lang="en-US" altLang="ko-KR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ko-KR" altLang="en-US" sz="32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51652" y="2690191"/>
            <a:ext cx="3286539" cy="2930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00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02"/>
    </mc:Choice>
    <mc:Fallback xmlns="">
      <p:transition spd="slow" advTm="14802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48400" y="206656"/>
            <a:ext cx="6789789" cy="538055"/>
          </a:xfrm>
        </p:spPr>
        <p:txBody>
          <a:bodyPr>
            <a:noAutofit/>
          </a:bodyPr>
          <a:lstStyle/>
          <a:p>
            <a:r>
              <a:rPr lang="ko-KR" altLang="en-US" sz="3600" b="1" dirty="0" err="1">
                <a:solidFill>
                  <a:srgbClr val="FFC000"/>
                </a:solidFill>
              </a:rPr>
              <a:t>파</a:t>
            </a:r>
            <a:r>
              <a:rPr lang="ko-KR" altLang="en-US" sz="3600" b="1" dirty="0" err="1">
                <a:solidFill>
                  <a:srgbClr val="00B0F0"/>
                </a:solidFill>
              </a:rPr>
              <a:t>이</a:t>
            </a:r>
            <a:r>
              <a:rPr lang="ko-KR" altLang="en-US" sz="3600" b="1" dirty="0" err="1">
                <a:solidFill>
                  <a:srgbClr val="0070C0"/>
                </a:solidFill>
              </a:rPr>
              <a:t>참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3600" b="1" dirty="0">
                <a:solidFill>
                  <a:srgbClr val="002060"/>
                </a:solidFill>
              </a:rPr>
              <a:t>환경설정</a:t>
            </a:r>
            <a:endParaRPr lang="ko-KR" altLang="en-US" sz="36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7" y="914945"/>
            <a:ext cx="11258596" cy="68258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78303" y="819312"/>
            <a:ext cx="1400783" cy="1070042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60" y="2322112"/>
            <a:ext cx="9297698" cy="441161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1132781" y="2078920"/>
            <a:ext cx="1177046" cy="8026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482982" y="3581967"/>
            <a:ext cx="2247088" cy="0"/>
          </a:xfrm>
          <a:prstGeom prst="line">
            <a:avLst/>
          </a:prstGeom>
          <a:ln w="571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502426" y="3922435"/>
            <a:ext cx="2247088" cy="0"/>
          </a:xfrm>
          <a:prstGeom prst="line">
            <a:avLst/>
          </a:prstGeom>
          <a:ln w="571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070535" y="3611150"/>
            <a:ext cx="2247088" cy="0"/>
          </a:xfrm>
          <a:prstGeom prst="line">
            <a:avLst/>
          </a:prstGeom>
          <a:ln w="571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250618" y="1604715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27" name="타원 26"/>
          <p:cNvSpPr/>
          <p:nvPr/>
        </p:nvSpPr>
        <p:spPr>
          <a:xfrm>
            <a:off x="711213" y="2287997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28" name="타원 27"/>
          <p:cNvSpPr/>
          <p:nvPr/>
        </p:nvSpPr>
        <p:spPr>
          <a:xfrm>
            <a:off x="1253690" y="3221661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29" name="타원 28"/>
          <p:cNvSpPr/>
          <p:nvPr/>
        </p:nvSpPr>
        <p:spPr>
          <a:xfrm>
            <a:off x="1258291" y="3632909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4</a:t>
            </a:r>
            <a:endParaRPr lang="ko-KR" altLang="en-US" sz="2400" b="1" dirty="0"/>
          </a:p>
        </p:txBody>
      </p:sp>
      <p:sp>
        <p:nvSpPr>
          <p:cNvPr id="30" name="타원 29"/>
          <p:cNvSpPr/>
          <p:nvPr/>
        </p:nvSpPr>
        <p:spPr>
          <a:xfrm>
            <a:off x="5777048" y="3029410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5</a:t>
            </a:r>
            <a:endParaRPr lang="ko-KR" alt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3042965" y="1648603"/>
            <a:ext cx="430222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테마 변경</a:t>
            </a:r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endParaRPr lang="ko-KR" altLang="en-US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064" y="6000202"/>
            <a:ext cx="3000794" cy="733527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8533500" y="5968548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6</a:t>
            </a:r>
            <a:endParaRPr lang="ko-KR" altLang="en-US" sz="2400" b="1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5" y="134090"/>
            <a:ext cx="1554090" cy="645857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500160" y="54932"/>
            <a:ext cx="716555" cy="6947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123846" y="153586"/>
            <a:ext cx="371961" cy="384502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0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9886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665"/>
    </mc:Choice>
    <mc:Fallback xmlns="">
      <p:transition advTm="63665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312" y="2167890"/>
            <a:ext cx="5420481" cy="4010585"/>
          </a:xfrm>
          <a:prstGeom prst="rect">
            <a:avLst/>
          </a:prstGeom>
        </p:spPr>
      </p:pic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98" y="721446"/>
            <a:ext cx="11258596" cy="68258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25294" y="625813"/>
            <a:ext cx="1400783" cy="1070042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079772" y="1885421"/>
            <a:ext cx="1177046" cy="8026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478385" y="3536167"/>
            <a:ext cx="2247088" cy="0"/>
          </a:xfrm>
          <a:prstGeom prst="line">
            <a:avLst/>
          </a:prstGeom>
          <a:ln w="571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153333" y="1390511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13" name="타원 12"/>
          <p:cNvSpPr/>
          <p:nvPr/>
        </p:nvSpPr>
        <p:spPr>
          <a:xfrm>
            <a:off x="658204" y="2094498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1100888" y="3248803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15" name="타원 14"/>
          <p:cNvSpPr/>
          <p:nvPr/>
        </p:nvSpPr>
        <p:spPr>
          <a:xfrm>
            <a:off x="1106424" y="3915774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4</a:t>
            </a:r>
            <a:endParaRPr lang="ko-KR" altLang="en-US" sz="2400" b="1" dirty="0"/>
          </a:p>
        </p:txBody>
      </p:sp>
      <p:sp>
        <p:nvSpPr>
          <p:cNvPr id="16" name="타원 15"/>
          <p:cNvSpPr/>
          <p:nvPr/>
        </p:nvSpPr>
        <p:spPr>
          <a:xfrm>
            <a:off x="6782494" y="2864301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5</a:t>
            </a:r>
            <a:endParaRPr lang="ko-KR" alt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2989956" y="1455104"/>
            <a:ext cx="330482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글꼴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글자크기  변경</a:t>
            </a:r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endParaRPr lang="ko-KR" altLang="en-US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467312" y="4277455"/>
            <a:ext cx="2247088" cy="0"/>
          </a:xfrm>
          <a:prstGeom prst="line">
            <a:avLst/>
          </a:prstGeom>
          <a:ln w="571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4326165" y="3498422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6</a:t>
            </a:r>
            <a:endParaRPr lang="ko-KR" altLang="en-US" sz="2400" b="1" dirty="0"/>
          </a:p>
        </p:txBody>
      </p:sp>
      <p:pic>
        <p:nvPicPr>
          <p:cNvPr id="20" name="그림 19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19" y="5444948"/>
            <a:ext cx="3000794" cy="733527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49163" y="6022825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7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3925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88"/>
    </mc:Choice>
    <mc:Fallback xmlns="">
      <p:transition spd="slow" advTm="60488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43" y="1597994"/>
            <a:ext cx="5352836" cy="45012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2697BF-980D-4AED-B66F-EC4401C6DC02}"/>
              </a:ext>
            </a:extLst>
          </p:cNvPr>
          <p:cNvSpPr txBox="1"/>
          <p:nvPr/>
        </p:nvSpPr>
        <p:spPr>
          <a:xfrm>
            <a:off x="1767834" y="3058921"/>
            <a:ext cx="3281965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SW</a:t>
            </a:r>
            <a:endParaRPr lang="ko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7313545" y="755121"/>
            <a:ext cx="465316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SW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프로젝트에서 </a:t>
            </a:r>
            <a:r>
              <a:rPr lang="ko-KR" altLang="en-US" sz="20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오른쪽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마우스 클릭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3785" y="682864"/>
            <a:ext cx="5884030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 생성</a:t>
            </a:r>
          </a:p>
        </p:txBody>
      </p:sp>
      <p:sp>
        <p:nvSpPr>
          <p:cNvPr id="7" name="타원 6"/>
          <p:cNvSpPr/>
          <p:nvPr/>
        </p:nvSpPr>
        <p:spPr>
          <a:xfrm>
            <a:off x="2529813" y="3120696"/>
            <a:ext cx="289282" cy="276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15" y="3058921"/>
            <a:ext cx="5633397" cy="3370675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397107" y="3120477"/>
            <a:ext cx="289282" cy="276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11" name="타원 10"/>
          <p:cNvSpPr/>
          <p:nvPr/>
        </p:nvSpPr>
        <p:spPr>
          <a:xfrm>
            <a:off x="8779478" y="3963159"/>
            <a:ext cx="289282" cy="276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3</a:t>
            </a:r>
            <a:endParaRPr lang="ko-KR" alt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2898686" y="755729"/>
            <a:ext cx="37710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Day_01_01.py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939076" y="817504"/>
            <a:ext cx="289282" cy="276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7330313" y="1259440"/>
            <a:ext cx="425208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 Python File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959811" y="1321434"/>
            <a:ext cx="289282" cy="276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17" name="타원 16"/>
          <p:cNvSpPr/>
          <p:nvPr/>
        </p:nvSpPr>
        <p:spPr>
          <a:xfrm>
            <a:off x="10002371" y="1321215"/>
            <a:ext cx="289282" cy="276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3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201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52"/>
    </mc:Choice>
    <mc:Fallback xmlns="">
      <p:transition spd="slow" advTm="5505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입문자도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쉽게 코딩을 익힐 수 있다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파이썬이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>
                <a:solidFill>
                  <a:srgbClr val="4472C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인터프리터 언어</a:t>
            </a:r>
            <a:r>
              <a:rPr lang="en-US" altLang="ko-KR" sz="2400" baseline="30000" dirty="0">
                <a:solidFill>
                  <a:srgbClr val="4472C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interpreted language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이다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240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파이썬을</a:t>
            </a:r>
            <a:r>
              <a:rPr lang="ko-KR" altLang="en-US" sz="2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이용하면 간결하면서도 효율적인 프로그램을 빠르게 작성할 수 있다</a:t>
            </a:r>
            <a:r>
              <a:rPr lang="en-US" altLang="ko-KR" sz="2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왜</a:t>
            </a:r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rgbClr val="FFC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</a:t>
            </a:r>
            <a:r>
              <a:rPr lang="ko-KR" altLang="en-US" sz="3600" b="1" dirty="0" err="1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</a:t>
            </a:r>
            <a:r>
              <a:rPr lang="ko-KR" altLang="en-US" sz="3600" b="1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썬</a:t>
            </a:r>
            <a:r>
              <a:rPr lang="ko-KR" altLang="en-US" sz="3600" b="1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일까</a:t>
            </a:r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sz="3600" b="1" dirty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09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255"/>
    </mc:Choice>
    <mc:Fallback xmlns="">
      <p:transition advTm="30255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15" y="940905"/>
            <a:ext cx="8564170" cy="4788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7291392" y="2967334"/>
            <a:ext cx="2327737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Day_01_01.py</a:t>
            </a:r>
            <a:r>
              <a:rPr lang="en-US" altLang="ko-KR" sz="2000" b="1" dirty="0"/>
              <a:t>    </a:t>
            </a:r>
            <a:endParaRPr lang="ko-KR" alt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697BF-980D-4AED-B66F-EC4401C6DC02}"/>
              </a:ext>
            </a:extLst>
          </p:cNvPr>
          <p:cNvSpPr txBox="1"/>
          <p:nvPr/>
        </p:nvSpPr>
        <p:spPr>
          <a:xfrm>
            <a:off x="2009882" y="1687321"/>
            <a:ext cx="2929672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SW</a:t>
            </a:r>
            <a:endParaRPr lang="ko-KR" altLang="en-US" sz="2000" b="1" dirty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75" y="2461603"/>
            <a:ext cx="4254317" cy="17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0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44"/>
    </mc:Choice>
    <mc:Fallback xmlns="">
      <p:transition spd="slow" advTm="23044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43" y="1597994"/>
            <a:ext cx="5352836" cy="45012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2697BF-980D-4AED-B66F-EC4401C6DC02}"/>
              </a:ext>
            </a:extLst>
          </p:cNvPr>
          <p:cNvSpPr txBox="1"/>
          <p:nvPr/>
        </p:nvSpPr>
        <p:spPr>
          <a:xfrm>
            <a:off x="1767834" y="3058921"/>
            <a:ext cx="3281965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SW</a:t>
            </a:r>
            <a:endParaRPr lang="ko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7313545" y="755121"/>
            <a:ext cx="487845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SW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프로젝트에서 </a:t>
            </a:r>
            <a:r>
              <a:rPr lang="ko-KR" altLang="en-US" sz="20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오른쪽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마우스 클릭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3785" y="682864"/>
            <a:ext cx="5884030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폴더 생성</a:t>
            </a:r>
          </a:p>
        </p:txBody>
      </p:sp>
      <p:sp>
        <p:nvSpPr>
          <p:cNvPr id="7" name="타원 6"/>
          <p:cNvSpPr/>
          <p:nvPr/>
        </p:nvSpPr>
        <p:spPr>
          <a:xfrm>
            <a:off x="2529813" y="3120696"/>
            <a:ext cx="289282" cy="276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15" y="3058921"/>
            <a:ext cx="5633397" cy="3370675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397107" y="3120477"/>
            <a:ext cx="289282" cy="276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11" name="타원 10"/>
          <p:cNvSpPr/>
          <p:nvPr/>
        </p:nvSpPr>
        <p:spPr>
          <a:xfrm>
            <a:off x="11137578" y="3927679"/>
            <a:ext cx="230051" cy="25025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3</a:t>
            </a:r>
            <a:endParaRPr lang="ko-KR" alt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2898686" y="755729"/>
            <a:ext cx="3594879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/>
              <a:t>   </a:t>
            </a:r>
            <a:endParaRPr lang="ko-KR" altLang="en-US" sz="2000" b="1" dirty="0"/>
          </a:p>
        </p:txBody>
      </p:sp>
      <p:sp>
        <p:nvSpPr>
          <p:cNvPr id="13" name="타원 12"/>
          <p:cNvSpPr/>
          <p:nvPr/>
        </p:nvSpPr>
        <p:spPr>
          <a:xfrm>
            <a:off x="6939076" y="817504"/>
            <a:ext cx="289282" cy="276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7330313" y="1259440"/>
            <a:ext cx="4252087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</a:t>
            </a:r>
            <a:r>
              <a:rPr lang="en-US" altLang="ko-KR" sz="1600" b="1" dirty="0"/>
              <a:t>NEW </a:t>
            </a:r>
            <a:r>
              <a:rPr lang="en-US" altLang="ko-KR" sz="1600" b="1" dirty="0">
                <a:sym typeface="Wingdings" panose="05000000000000000000" pitchFamily="2" charset="2"/>
              </a:rPr>
              <a:t>Directory</a:t>
            </a:r>
            <a:r>
              <a:rPr lang="en-US" altLang="ko-KR" sz="1600" b="1" dirty="0"/>
              <a:t>   </a:t>
            </a:r>
            <a:endParaRPr lang="ko-KR" altLang="en-US" sz="1600" b="1" dirty="0"/>
          </a:p>
        </p:txBody>
      </p:sp>
      <p:sp>
        <p:nvSpPr>
          <p:cNvPr id="15" name="타원 14"/>
          <p:cNvSpPr/>
          <p:nvPr/>
        </p:nvSpPr>
        <p:spPr>
          <a:xfrm>
            <a:off x="6959811" y="1321434"/>
            <a:ext cx="289282" cy="276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17" name="타원 16"/>
          <p:cNvSpPr/>
          <p:nvPr/>
        </p:nvSpPr>
        <p:spPr>
          <a:xfrm>
            <a:off x="9456356" y="1298716"/>
            <a:ext cx="289282" cy="276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3</a:t>
            </a:r>
            <a:endParaRPr lang="ko-KR" altLang="en-US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2697BF-980D-4AED-B66F-EC4401C6DC02}"/>
              </a:ext>
            </a:extLst>
          </p:cNvPr>
          <p:cNvSpPr txBox="1"/>
          <p:nvPr/>
        </p:nvSpPr>
        <p:spPr>
          <a:xfrm>
            <a:off x="7249093" y="3777822"/>
            <a:ext cx="3281965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</a:rPr>
              <a:t>Directory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70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66"/>
    </mc:Choice>
    <mc:Fallback xmlns="">
      <p:transition spd="slow" advTm="38666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67" y="1651783"/>
            <a:ext cx="5352836" cy="45012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2697BF-980D-4AED-B66F-EC4401C6DC02}"/>
              </a:ext>
            </a:extLst>
          </p:cNvPr>
          <p:cNvSpPr txBox="1"/>
          <p:nvPr/>
        </p:nvSpPr>
        <p:spPr>
          <a:xfrm>
            <a:off x="6295011" y="3058921"/>
            <a:ext cx="3281965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SW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83785" y="682864"/>
            <a:ext cx="5884030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폴더 생성</a:t>
            </a:r>
          </a:p>
        </p:txBody>
      </p:sp>
      <p:sp>
        <p:nvSpPr>
          <p:cNvPr id="7" name="타원 6"/>
          <p:cNvSpPr/>
          <p:nvPr/>
        </p:nvSpPr>
        <p:spPr>
          <a:xfrm>
            <a:off x="270706" y="1960073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85" y="1864526"/>
            <a:ext cx="3181794" cy="523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1580874" y="2422987"/>
            <a:ext cx="2327737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Data</a:t>
            </a:r>
            <a:r>
              <a:rPr lang="en-US" altLang="ko-KR" sz="2000" b="1" dirty="0"/>
              <a:t>    </a:t>
            </a:r>
            <a:endParaRPr lang="ko-KR" altLang="en-US" sz="2000" b="1" dirty="0"/>
          </a:p>
        </p:txBody>
      </p:sp>
      <p:sp>
        <p:nvSpPr>
          <p:cNvPr id="10" name="오른쪽 화살표 9"/>
          <p:cNvSpPr/>
          <p:nvPr/>
        </p:nvSpPr>
        <p:spPr>
          <a:xfrm>
            <a:off x="4724400" y="2277035"/>
            <a:ext cx="519953" cy="331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6589059" y="4114800"/>
            <a:ext cx="27342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1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55"/>
    </mc:Choice>
    <mc:Fallback xmlns="">
      <p:transition spd="slow" advTm="30655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62328" y="192951"/>
            <a:ext cx="9033463" cy="538055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solidFill>
                  <a:srgbClr val="FFC000"/>
                </a:solidFill>
              </a:rPr>
              <a:t> </a:t>
            </a:r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처리 과정과  프로그램</a:t>
            </a:r>
            <a:endParaRPr lang="ko-KR" altLang="en-US" sz="36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8" y="1669636"/>
            <a:ext cx="4501957" cy="308789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642" y="1626746"/>
            <a:ext cx="4258269" cy="151867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5200316" y="2155251"/>
            <a:ext cx="178827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인터프리터</a:t>
            </a:r>
            <a:r>
              <a:rPr lang="en-US" altLang="ko-KR" sz="2000" b="1" dirty="0"/>
              <a:t>    </a:t>
            </a:r>
            <a:endParaRPr lang="ko-KR" altLang="en-US" sz="2000" b="1" dirty="0"/>
          </a:p>
        </p:txBody>
      </p:sp>
      <p:sp>
        <p:nvSpPr>
          <p:cNvPr id="3" name="오른쪽 화살표 2"/>
          <p:cNvSpPr/>
          <p:nvPr/>
        </p:nvSpPr>
        <p:spPr>
          <a:xfrm>
            <a:off x="4752253" y="2239533"/>
            <a:ext cx="379070" cy="37036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7046586" y="2246547"/>
            <a:ext cx="379070" cy="37036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7505642" y="1081443"/>
            <a:ext cx="1788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0070C0"/>
                </a:solidFill>
              </a:rPr>
              <a:t>수행결과</a:t>
            </a:r>
            <a:r>
              <a:rPr lang="en-US" altLang="ko-KR" sz="2000" b="1" dirty="0">
                <a:solidFill>
                  <a:srgbClr val="0070C0"/>
                </a:solidFill>
              </a:rPr>
              <a:t>    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1144828" y="1110398"/>
            <a:ext cx="1788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</a:rPr>
              <a:t>프로그램</a:t>
            </a:r>
            <a:r>
              <a:rPr lang="en-US" altLang="ko-KR" sz="2000" b="1" dirty="0">
                <a:solidFill>
                  <a:srgbClr val="0070C0"/>
                </a:solidFill>
              </a:rPr>
              <a:t>    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00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897"/>
    </mc:Choice>
    <mc:Fallback xmlns="">
      <p:transition advTm="21897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963841-F7BF-4B88-A292-252C6B832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7" y="1042987"/>
            <a:ext cx="9725025" cy="477202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13AEAEC-92C9-4860-A53B-D433EC217553}"/>
              </a:ext>
            </a:extLst>
          </p:cNvPr>
          <p:cNvSpPr/>
          <p:nvPr/>
        </p:nvSpPr>
        <p:spPr>
          <a:xfrm>
            <a:off x="4328367" y="698549"/>
            <a:ext cx="1400783" cy="89126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F306B87-D5AC-41DE-B8BB-967E5F902B29}"/>
              </a:ext>
            </a:extLst>
          </p:cNvPr>
          <p:cNvSpPr/>
          <p:nvPr/>
        </p:nvSpPr>
        <p:spPr>
          <a:xfrm>
            <a:off x="4515403" y="1934247"/>
            <a:ext cx="1400783" cy="89126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859E78-820E-438A-88F5-35BEA4CCE819}"/>
              </a:ext>
            </a:extLst>
          </p:cNvPr>
          <p:cNvSpPr/>
          <p:nvPr/>
        </p:nvSpPr>
        <p:spPr>
          <a:xfrm>
            <a:off x="3922703" y="658485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D75E701-9158-46E1-AC4E-6205F225A375}"/>
              </a:ext>
            </a:extLst>
          </p:cNvPr>
          <p:cNvSpPr/>
          <p:nvPr/>
        </p:nvSpPr>
        <p:spPr>
          <a:xfrm>
            <a:off x="4450527" y="2700059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3415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35"/>
    </mc:Choice>
    <mc:Fallback xmlns="">
      <p:transition spd="slow" advTm="20635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0CDC0F-6E4D-4E4B-8BFE-37EE5D88C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42" y="1042987"/>
            <a:ext cx="9415848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8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22"/>
    </mc:Choice>
    <mc:Fallback xmlns="">
      <p:transition spd="slow" advTm="1402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6FD80D-B111-45FB-A7AB-D61EF4461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042987"/>
            <a:ext cx="94652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1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49"/>
    </mc:Choice>
    <mc:Fallback xmlns="">
      <p:transition spd="slow" advTm="12949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DEC34C8-6DAB-4A3B-9EA2-18A44C9BC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0825" y="1332706"/>
            <a:ext cx="8696325" cy="4772025"/>
          </a:xfrm>
          <a:prstGeom prst="rect">
            <a:avLst/>
          </a:prstGeom>
          <a:solidFill>
            <a:srgbClr val="FF66CC"/>
          </a:solidFill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2D44333-74DF-4E1D-9059-5062327663E8}"/>
              </a:ext>
            </a:extLst>
          </p:cNvPr>
          <p:cNvSpPr/>
          <p:nvPr/>
        </p:nvSpPr>
        <p:spPr>
          <a:xfrm>
            <a:off x="9078686" y="3849963"/>
            <a:ext cx="765264" cy="787351"/>
          </a:xfrm>
          <a:prstGeom prst="ellipse">
            <a:avLst/>
          </a:prstGeom>
          <a:noFill/>
          <a:ln w="571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5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83"/>
    </mc:Choice>
    <mc:Fallback xmlns="">
      <p:transition spd="slow" advTm="20883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BBE82-0659-4B28-AB27-8D95A6B05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05" y="1154618"/>
            <a:ext cx="10952389" cy="50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1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74"/>
    </mc:Choice>
    <mc:Fallback xmlns="">
      <p:transition spd="slow" advTm="23774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A0644F-F5AE-4474-A3E0-AF090082C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002082"/>
            <a:ext cx="10801350" cy="523203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94EE4E9-822B-4142-90E4-8565A7A315A2}"/>
              </a:ext>
            </a:extLst>
          </p:cNvPr>
          <p:cNvSpPr/>
          <p:nvPr/>
        </p:nvSpPr>
        <p:spPr>
          <a:xfrm>
            <a:off x="9066160" y="1206971"/>
            <a:ext cx="453621" cy="559199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1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08"/>
    </mc:Choice>
    <mc:Fallback xmlns="">
      <p:transition spd="slow" advTm="1970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파이썬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인터프리터와 기본 라이브러리 그리고 개발도구 설치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400" dirty="0"/>
              <a:t>홈페이지</a:t>
            </a:r>
            <a:r>
              <a:rPr lang="en-US" altLang="ko-KR" sz="2400" dirty="0"/>
              <a:t>  :  </a:t>
            </a:r>
            <a:r>
              <a:rPr lang="en-US" altLang="ko-KR" sz="2400" dirty="0">
                <a:hlinkClick r:id="rId3"/>
              </a:rPr>
              <a:t>http://www.python.org/</a:t>
            </a:r>
            <a:endParaRPr lang="en-US" altLang="ko-KR" sz="2400" dirty="0"/>
          </a:p>
          <a:p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b="1" dirty="0" err="1">
                <a:solidFill>
                  <a:srgbClr val="FFC000"/>
                </a:solidFill>
              </a:rPr>
              <a:t>파</a:t>
            </a:r>
            <a:r>
              <a:rPr lang="ko-KR" altLang="en-US" sz="3600" b="1" dirty="0" err="1">
                <a:solidFill>
                  <a:srgbClr val="00B0F0"/>
                </a:solidFill>
              </a:rPr>
              <a:t>이</a:t>
            </a:r>
            <a:r>
              <a:rPr lang="ko-KR" altLang="en-US" sz="3600" b="1" dirty="0" err="1">
                <a:solidFill>
                  <a:srgbClr val="0070C0"/>
                </a:solidFill>
              </a:rPr>
              <a:t>썬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3600" b="1" dirty="0">
                <a:solidFill>
                  <a:srgbClr val="002060"/>
                </a:solidFill>
              </a:rPr>
              <a:t>개발도구 설치하기</a:t>
            </a:r>
            <a:endParaRPr lang="ko-KR" altLang="en-US" sz="36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491" y="1651279"/>
            <a:ext cx="3203690" cy="1184686"/>
          </a:xfrm>
          <a:prstGeom prst="rect">
            <a:avLst/>
          </a:prstGeom>
        </p:spPr>
      </p:pic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BBD23EDE-B63C-4DF3-8B0C-DD27A5F066E2}"/>
              </a:ext>
            </a:extLst>
          </p:cNvPr>
          <p:cNvSpPr txBox="1">
            <a:spLocks/>
          </p:cNvSpPr>
          <p:nvPr/>
        </p:nvSpPr>
        <p:spPr>
          <a:xfrm rot="60000">
            <a:off x="5557761" y="6505941"/>
            <a:ext cx="623392" cy="288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b="0" kern="1200" baseline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8A2BE0-ABC3-DD4B-AC85-24681D2C8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74BD61-7CF5-46F9-BD51-B4E7FF4302FB}"/>
              </a:ext>
            </a:extLst>
          </p:cNvPr>
          <p:cNvSpPr txBox="1"/>
          <p:nvPr/>
        </p:nvSpPr>
        <p:spPr>
          <a:xfrm>
            <a:off x="1027457" y="5215211"/>
            <a:ext cx="406072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폴더생성</a:t>
            </a:r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en-US" altLang="ko-KR" sz="28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python_37</a:t>
            </a:r>
            <a:endParaRPr lang="ko-KR" altLang="en-US" sz="2800" b="1" dirty="0">
              <a:solidFill>
                <a:srgbClr val="C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7C179E-D77E-410B-953C-5E94090B5AF5}"/>
              </a:ext>
            </a:extLst>
          </p:cNvPr>
          <p:cNvSpPr/>
          <p:nvPr/>
        </p:nvSpPr>
        <p:spPr>
          <a:xfrm>
            <a:off x="362328" y="5183857"/>
            <a:ext cx="505838" cy="505838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5E147-2639-4179-B6E3-2C2C7C5F5568}"/>
              </a:ext>
            </a:extLst>
          </p:cNvPr>
          <p:cNvSpPr txBox="1"/>
          <p:nvPr/>
        </p:nvSpPr>
        <p:spPr>
          <a:xfrm>
            <a:off x="774538" y="4572316"/>
            <a:ext cx="406072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로컬 디스크 </a:t>
            </a:r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 </a:t>
            </a:r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</a:t>
            </a:r>
            <a:endParaRPr lang="en-US" altLang="ko-KR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5" name="그림 14" descr="화면 캡처">
            <a:extLst>
              <a:ext uri="{FF2B5EF4-FFF2-40B4-BE49-F238E27FC236}">
                <a16:creationId xmlns:a16="http://schemas.microsoft.com/office/drawing/2014/main" id="{98C32698-22B6-4A22-8FF3-1BF341AFB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79" y="3827130"/>
            <a:ext cx="5499889" cy="267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8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189"/>
    </mc:Choice>
    <mc:Fallback xmlns="">
      <p:transition advTm="28189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963841-F7BF-4B88-A292-252C6B832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7" y="1042987"/>
            <a:ext cx="9725025" cy="477202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13AEAEC-92C9-4860-A53B-D433EC217553}"/>
              </a:ext>
            </a:extLst>
          </p:cNvPr>
          <p:cNvSpPr/>
          <p:nvPr/>
        </p:nvSpPr>
        <p:spPr>
          <a:xfrm>
            <a:off x="8499764" y="1042987"/>
            <a:ext cx="756058" cy="89126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F306B87-D5AC-41DE-B8BB-967E5F902B29}"/>
              </a:ext>
            </a:extLst>
          </p:cNvPr>
          <p:cNvSpPr/>
          <p:nvPr/>
        </p:nvSpPr>
        <p:spPr>
          <a:xfrm>
            <a:off x="4515403" y="1934247"/>
            <a:ext cx="1400783" cy="89126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859E78-820E-438A-88F5-35BEA4CCE819}"/>
              </a:ext>
            </a:extLst>
          </p:cNvPr>
          <p:cNvSpPr/>
          <p:nvPr/>
        </p:nvSpPr>
        <p:spPr>
          <a:xfrm>
            <a:off x="4329422" y="2633256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D75E701-9158-46E1-AC4E-6205F225A375}"/>
              </a:ext>
            </a:extLst>
          </p:cNvPr>
          <p:cNvSpPr/>
          <p:nvPr/>
        </p:nvSpPr>
        <p:spPr>
          <a:xfrm>
            <a:off x="8029642" y="1296366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362328" y="192951"/>
            <a:ext cx="9033463" cy="538055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solidFill>
                  <a:srgbClr val="FFC000"/>
                </a:solidFill>
              </a:rPr>
              <a:t> </a:t>
            </a:r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실행방법</a:t>
            </a:r>
            <a:endParaRPr lang="ko-KR" altLang="en-US" sz="36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22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80"/>
    </mc:Choice>
    <mc:Fallback xmlns="">
      <p:transition spd="slow" advTm="5368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130439" y="347691"/>
            <a:ext cx="31550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Day_01_01.py</a:t>
            </a:r>
            <a:r>
              <a:rPr lang="en-US" altLang="ko-KR" sz="2800" b="1" dirty="0"/>
              <a:t>    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E3C26E-C3F5-4BEA-BDD9-18C5CCE5F2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1"/>
          <a:stretch/>
        </p:blipFill>
        <p:spPr>
          <a:xfrm>
            <a:off x="130439" y="1031582"/>
            <a:ext cx="6906465" cy="31826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D63461-DCA2-4913-BDBC-BE38253FB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133" y="1881052"/>
            <a:ext cx="2916028" cy="3262448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D3FD5A-052B-4E5B-B9DA-8CC70B22D906}"/>
              </a:ext>
            </a:extLst>
          </p:cNvPr>
          <p:cNvCxnSpPr/>
          <p:nvPr/>
        </p:nvCxnSpPr>
        <p:spPr>
          <a:xfrm>
            <a:off x="2752819" y="3179639"/>
            <a:ext cx="3761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64A48AB-759C-4E17-BA47-462F40D46EB3}"/>
              </a:ext>
            </a:extLst>
          </p:cNvPr>
          <p:cNvCxnSpPr/>
          <p:nvPr/>
        </p:nvCxnSpPr>
        <p:spPr>
          <a:xfrm>
            <a:off x="1560346" y="3712068"/>
            <a:ext cx="3761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29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80"/>
    </mc:Choice>
    <mc:Fallback xmlns="">
      <p:transition spd="slow" advTm="8008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62328" y="1055715"/>
            <a:ext cx="11551376" cy="5325611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주석은 소스코드에 붙이는 </a:t>
            </a:r>
            <a:r>
              <a:rPr lang="ko-KR" altLang="en-US" sz="2400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설명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실행 결과에 영향을 끼치지 않음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주석은 컴퓨터를 위한 것이 아니고 프로그램을 읽는 사람을 위한 것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 시작하면 줄의 끝까지 주석으로 취급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( </a:t>
            </a:r>
            <a:r>
              <a:rPr lang="ko-KR" altLang="en-US" sz="2400" dirty="0" smtClean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 줄</a:t>
            </a:r>
            <a:r>
              <a:rPr lang="ko-KR" altLang="en-US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주석처리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ko-KR" altLang="en-US" sz="2400" dirty="0" smtClean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 줄</a:t>
            </a:r>
            <a:r>
              <a:rPr lang="ko-KR" altLang="en-US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주석 처리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큰 따옴표 세 개 또는 작은 따옴표 </a:t>
            </a:r>
            <a:r>
              <a:rPr lang="ko-KR" altLang="en-US" sz="2400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 개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주석으로 처리하고자 하는 문장의 </a:t>
            </a:r>
            <a:r>
              <a:rPr lang="ko-KR" altLang="en-US" sz="2400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맨 앞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 </a:t>
            </a:r>
            <a:r>
              <a:rPr lang="ko-KR" altLang="en-US" sz="2400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맨 뒤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붙인다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62328" y="192951"/>
            <a:ext cx="8993707" cy="538055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188430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827"/>
    </mc:Choice>
    <mc:Fallback xmlns="">
      <p:transition advTm="52827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>
                <a:solidFill>
                  <a:srgbClr val="4472C4"/>
                </a:solidFill>
              </a:rPr>
              <a:t>오류가 발생할 수 있다</a:t>
            </a:r>
            <a:r>
              <a:rPr lang="en-US" altLang="ko-KR" sz="2400" dirty="0">
                <a:solidFill>
                  <a:srgbClr val="4472C4"/>
                </a:solidFill>
              </a:rPr>
              <a:t>.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400" dirty="0"/>
              <a:t>오류 메시지는 잘못을 지적하는 것이 아니라 </a:t>
            </a:r>
            <a:r>
              <a:rPr lang="ko-KR" altLang="en-US" sz="2400" dirty="0" err="1">
                <a:solidFill>
                  <a:srgbClr val="FF0000"/>
                </a:solidFill>
              </a:rPr>
              <a:t>도우미</a:t>
            </a:r>
            <a:r>
              <a:rPr lang="ko-KR" altLang="en-US" sz="2400" dirty="0" err="1"/>
              <a:t>라고</a:t>
            </a:r>
            <a:r>
              <a:rPr lang="ko-KR" altLang="en-US" sz="2400" dirty="0"/>
              <a:t> 생각하자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대표적인 오류 메시지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62328" y="192951"/>
            <a:ext cx="8993707" cy="538055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오류  처리 메시지 </a:t>
            </a: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362" y="2516787"/>
            <a:ext cx="1306012" cy="1347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CAA4EA-7021-8AE9-2A3A-B2EC2EFAF9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23"/>
          <a:stretch/>
        </p:blipFill>
        <p:spPr>
          <a:xfrm>
            <a:off x="1056680" y="2352716"/>
            <a:ext cx="7106659" cy="1675946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64"/>
          <a:stretch/>
        </p:blipFill>
        <p:spPr>
          <a:xfrm>
            <a:off x="1056680" y="4604317"/>
            <a:ext cx="7848781" cy="177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9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8493"/>
    </mc:Choice>
    <mc:Fallback xmlns="">
      <p:transition advTm="6849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b="1" dirty="0" err="1">
                <a:solidFill>
                  <a:srgbClr val="FFC000"/>
                </a:solidFill>
              </a:rPr>
              <a:t>파</a:t>
            </a:r>
            <a:r>
              <a:rPr lang="ko-KR" altLang="en-US" sz="3600" b="1" dirty="0" err="1">
                <a:solidFill>
                  <a:srgbClr val="00B0F0"/>
                </a:solidFill>
              </a:rPr>
              <a:t>이</a:t>
            </a:r>
            <a:r>
              <a:rPr lang="ko-KR" altLang="en-US" sz="3600" b="1" dirty="0" err="1">
                <a:solidFill>
                  <a:srgbClr val="0070C0"/>
                </a:solidFill>
              </a:rPr>
              <a:t>썬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3600" b="1" dirty="0">
                <a:solidFill>
                  <a:srgbClr val="002060"/>
                </a:solidFill>
              </a:rPr>
              <a:t>개발도구 설치하기</a:t>
            </a:r>
            <a:endParaRPr lang="ko-KR" altLang="en-US" sz="36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14720" y="1040202"/>
            <a:ext cx="505838" cy="505838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697BF-980D-4AED-B66F-EC4401C6DC02}"/>
              </a:ext>
            </a:extLst>
          </p:cNvPr>
          <p:cNvSpPr txBox="1"/>
          <p:nvPr/>
        </p:nvSpPr>
        <p:spPr>
          <a:xfrm>
            <a:off x="820558" y="1040202"/>
            <a:ext cx="5873328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Downloads </a:t>
            </a:r>
            <a:r>
              <a:rPr lang="en-US" altLang="ko-KR" sz="2800" dirty="0">
                <a:sym typeface="Wingdings" panose="05000000000000000000" pitchFamily="2" charset="2"/>
              </a:rPr>
              <a:t> All releases </a:t>
            </a:r>
            <a:endParaRPr lang="ko-KR" altLang="en-US" sz="2800" dirty="0"/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99" y="1665238"/>
            <a:ext cx="10598988" cy="4731602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3019986" y="2843878"/>
            <a:ext cx="1143000" cy="71120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200586" y="3205828"/>
            <a:ext cx="2819400" cy="698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81885" y="3629834"/>
            <a:ext cx="200660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All releases  </a:t>
            </a:r>
            <a:r>
              <a:rPr lang="ko-KR" altLang="en-US" dirty="0"/>
              <a:t>클릭</a:t>
            </a:r>
          </a:p>
        </p:txBody>
      </p:sp>
      <p:sp>
        <p:nvSpPr>
          <p:cNvPr id="15" name="타원 14"/>
          <p:cNvSpPr/>
          <p:nvPr/>
        </p:nvSpPr>
        <p:spPr>
          <a:xfrm>
            <a:off x="200586" y="3927474"/>
            <a:ext cx="367553" cy="338804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16" name="타원 15"/>
          <p:cNvSpPr/>
          <p:nvPr/>
        </p:nvSpPr>
        <p:spPr>
          <a:xfrm>
            <a:off x="4620932" y="4061439"/>
            <a:ext cx="367553" cy="338804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5628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668"/>
    </mc:Choice>
    <mc:Fallback xmlns="">
      <p:transition advTm="2866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6"/>
          <a:stretch/>
        </p:blipFill>
        <p:spPr>
          <a:xfrm>
            <a:off x="1311215" y="1397479"/>
            <a:ext cx="9601200" cy="4319076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타원 2"/>
          <p:cNvSpPr/>
          <p:nvPr/>
        </p:nvSpPr>
        <p:spPr>
          <a:xfrm>
            <a:off x="965983" y="5098212"/>
            <a:ext cx="1949746" cy="7445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92985" y="5969000"/>
            <a:ext cx="310457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Python 3.7.5 </a:t>
            </a:r>
            <a:r>
              <a:rPr lang="ko-KR" altLang="en-US" sz="2400" b="1" dirty="0"/>
              <a:t>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CB61A8-A986-46D6-9423-47174BEB4DA0}"/>
              </a:ext>
            </a:extLst>
          </p:cNvPr>
          <p:cNvSpPr/>
          <p:nvPr/>
        </p:nvSpPr>
        <p:spPr>
          <a:xfrm>
            <a:off x="7581089" y="311285"/>
            <a:ext cx="4383932" cy="752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79842" y="5147132"/>
            <a:ext cx="505838" cy="505838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39520" y="509012"/>
            <a:ext cx="10350360" cy="68076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파이썬</a:t>
            </a:r>
            <a:r>
              <a:rPr lang="ko-KR" altLang="en-US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버전 </a:t>
            </a:r>
            <a:r>
              <a:rPr lang="en-US" altLang="ko-KR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python 3.7.5  </a:t>
            </a:r>
            <a:endParaRPr lang="ko-KR" altLang="en-US" sz="32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440180" y="1737360"/>
            <a:ext cx="290322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98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25"/>
    </mc:Choice>
    <mc:Fallback xmlns="">
      <p:transition spd="slow" advTm="2332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9F5C1A-ABFE-460B-B7ED-7D5EF7B68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94" y="1354346"/>
            <a:ext cx="9609827" cy="4601953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337094" y="6096000"/>
            <a:ext cx="799351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windows x86-64 executable installer  : 64</a:t>
            </a:r>
            <a:r>
              <a:rPr lang="ko-KR" altLang="en-US" sz="2400" b="1" dirty="0"/>
              <a:t>비트인 경우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435100" y="3741576"/>
            <a:ext cx="1140149" cy="23544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CB61A8-A986-46D6-9423-47174BEB4DA0}"/>
              </a:ext>
            </a:extLst>
          </p:cNvPr>
          <p:cNvSpPr/>
          <p:nvPr/>
        </p:nvSpPr>
        <p:spPr>
          <a:xfrm>
            <a:off x="7581089" y="311285"/>
            <a:ext cx="4383932" cy="752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99603" y="6096000"/>
            <a:ext cx="457663" cy="494911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39520" y="509012"/>
            <a:ext cx="10350360" cy="68076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컴퓨터 </a:t>
            </a:r>
            <a:r>
              <a:rPr lang="en-US" altLang="ko-KR" sz="3200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os</a:t>
            </a:r>
            <a:r>
              <a:rPr lang="en-US" altLang="ko-KR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종류에 따라 실행파일 다운받기</a:t>
            </a:r>
            <a:r>
              <a:rPr lang="en-US" altLang="ko-KR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ko-KR" altLang="en-US" sz="32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9603" y="1451610"/>
            <a:ext cx="2592237" cy="434340"/>
          </a:xfrm>
          <a:prstGeom prst="rect">
            <a:avLst/>
          </a:prstGeom>
          <a:noFill/>
          <a:ln w="571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52026" y="1391039"/>
            <a:ext cx="457663" cy="494911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1337094" y="6557665"/>
            <a:ext cx="7993518" cy="0"/>
          </a:xfrm>
          <a:prstGeom prst="line">
            <a:avLst/>
          </a:prstGeom>
          <a:ln w="571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60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24"/>
    </mc:Choice>
    <mc:Fallback xmlns="">
      <p:transition spd="slow" advTm="3742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29685E-33DF-47BA-96C5-2A949F146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1" y="1433945"/>
            <a:ext cx="10231922" cy="4374573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0CB61A8-A986-46D6-9423-47174BEB4DA0}"/>
              </a:ext>
            </a:extLst>
          </p:cNvPr>
          <p:cNvSpPr/>
          <p:nvPr/>
        </p:nvSpPr>
        <p:spPr>
          <a:xfrm>
            <a:off x="7581089" y="311285"/>
            <a:ext cx="4383932" cy="752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52042" y="6052683"/>
            <a:ext cx="999429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다운받은 프로그램위에서 오른쪽 마우스 </a:t>
            </a:r>
            <a:r>
              <a:rPr lang="en-US" altLang="ko-KR" sz="2400" b="1" dirty="0">
                <a:sym typeface="Wingdings" panose="05000000000000000000" pitchFamily="2" charset="2"/>
              </a:rPr>
              <a:t>  </a:t>
            </a:r>
            <a:r>
              <a:rPr lang="ko-KR" altLang="en-US" sz="2400" b="1" dirty="0">
                <a:solidFill>
                  <a:srgbClr val="FF3399"/>
                </a:solidFill>
                <a:sym typeface="Wingdings" panose="05000000000000000000" pitchFamily="2" charset="2"/>
              </a:rPr>
              <a:t>관리자 권한</a:t>
            </a:r>
            <a:r>
              <a:rPr lang="ko-KR" altLang="en-US" sz="2400" b="1" dirty="0">
                <a:sym typeface="Wingdings" panose="05000000000000000000" pitchFamily="2" charset="2"/>
              </a:rPr>
              <a:t>으로 실행</a:t>
            </a:r>
            <a:endParaRPr lang="ko-KR" altLang="en-US" sz="2400" b="1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39520" y="509012"/>
            <a:ext cx="10350360" cy="68076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다운받은 파일 설치</a:t>
            </a:r>
            <a:r>
              <a:rPr lang="en-US" altLang="ko-KR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ko-KR" altLang="en-US" sz="32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12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09"/>
    </mc:Choice>
    <mc:Fallback xmlns="">
      <p:transition spd="slow" advTm="3240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1537AD-CC0F-41E0-B7E6-54E31541A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r="1992"/>
          <a:stretch/>
        </p:blipFill>
        <p:spPr>
          <a:xfrm>
            <a:off x="1354347" y="1157591"/>
            <a:ext cx="9549442" cy="4906779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0CB61A8-A986-46D6-9423-47174BEB4DA0}"/>
              </a:ext>
            </a:extLst>
          </p:cNvPr>
          <p:cNvSpPr/>
          <p:nvPr/>
        </p:nvSpPr>
        <p:spPr>
          <a:xfrm>
            <a:off x="7581089" y="311285"/>
            <a:ext cx="4383932" cy="752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포인트가 5개인 별 1"/>
          <p:cNvSpPr/>
          <p:nvPr/>
        </p:nvSpPr>
        <p:spPr>
          <a:xfrm>
            <a:off x="6974541" y="5647765"/>
            <a:ext cx="427254" cy="416605"/>
          </a:xfrm>
          <a:prstGeom prst="star5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5개인 별 4"/>
          <p:cNvSpPr/>
          <p:nvPr/>
        </p:nvSpPr>
        <p:spPr>
          <a:xfrm>
            <a:off x="6547287" y="5856067"/>
            <a:ext cx="427254" cy="416605"/>
          </a:xfrm>
          <a:prstGeom prst="star5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5개인 별 5"/>
          <p:cNvSpPr/>
          <p:nvPr/>
        </p:nvSpPr>
        <p:spPr>
          <a:xfrm>
            <a:off x="6974541" y="6064369"/>
            <a:ext cx="427254" cy="416605"/>
          </a:xfrm>
          <a:prstGeom prst="star5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38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65"/>
    </mc:Choice>
    <mc:Fallback xmlns="">
      <p:transition spd="slow" advTm="17965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9337</TotalTime>
  <Words>540</Words>
  <Application>Microsoft Office PowerPoint</Application>
  <PresentationFormat>와이드스크린</PresentationFormat>
  <Paragraphs>256</Paragraphs>
  <Slides>43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맑은 고딕</vt:lpstr>
      <vt:lpstr>함초롬돋움</vt:lpstr>
      <vt:lpstr>Arial</vt:lpstr>
      <vt:lpstr>Georgia</vt:lpstr>
      <vt:lpstr>Wingdings</vt:lpstr>
      <vt:lpstr>Office 테마</vt:lpstr>
      <vt:lpstr> 파이썬&amp;파이참 설치</vt:lpstr>
      <vt:lpstr>왜 파이썬 일까?</vt:lpstr>
      <vt:lpstr>왜 파이썬 일까?</vt:lpstr>
      <vt:lpstr>파이썬 개발도구 설치하기</vt:lpstr>
      <vt:lpstr>파이썬 개발도구 설치하기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설치 확인  모든 앱</vt:lpstr>
      <vt:lpstr>파이썬 인터프리터 사용해 보기 </vt:lpstr>
      <vt:lpstr>파이참 설치하기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파이참 환경설정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데이터 처리 과정과  프로그램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프로그램 실행방법</vt:lpstr>
      <vt:lpstr>PowerPoint 프레젠테이션</vt:lpstr>
      <vt:lpstr>주석</vt:lpstr>
      <vt:lpstr>오류  처리 메시지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생활 속 인공지능 (1)</dc:title>
  <dc:creator>윤효순</dc:creator>
  <cp:lastModifiedBy>user</cp:lastModifiedBy>
  <cp:revision>962</cp:revision>
  <dcterms:created xsi:type="dcterms:W3CDTF">2020-11-10T07:48:46Z</dcterms:created>
  <dcterms:modified xsi:type="dcterms:W3CDTF">2024-08-20T04:50:18Z</dcterms:modified>
</cp:coreProperties>
</file>